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5" r:id="rId3"/>
    <p:sldId id="257" r:id="rId4"/>
    <p:sldId id="263" r:id="rId5"/>
    <p:sldId id="264" r:id="rId6"/>
    <p:sldId id="276" r:id="rId7"/>
    <p:sldId id="277" r:id="rId8"/>
    <p:sldId id="266" r:id="rId9"/>
    <p:sldId id="267" r:id="rId10"/>
    <p:sldId id="268" r:id="rId11"/>
    <p:sldId id="269" r:id="rId12"/>
    <p:sldId id="270" r:id="rId13"/>
    <p:sldId id="271" r:id="rId14"/>
    <p:sldId id="272" r:id="rId15"/>
    <p:sldId id="273" r:id="rId16"/>
    <p:sldId id="274" r:id="rId17"/>
    <p:sldId id="275"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D1E30E40-E128-475F-9C77-1C3D8C9DAC34}">
          <p14:sldIdLst>
            <p14:sldId id="256"/>
            <p14:sldId id="265"/>
            <p14:sldId id="257"/>
            <p14:sldId id="263"/>
            <p14:sldId id="264"/>
            <p14:sldId id="276"/>
            <p14:sldId id="277"/>
            <p14:sldId id="266"/>
            <p14:sldId id="267"/>
            <p14:sldId id="268"/>
            <p14:sldId id="269"/>
            <p14:sldId id="270"/>
            <p14:sldId id="271"/>
            <p14:sldId id="272"/>
            <p14:sldId id="273"/>
            <p14:sldId id="274"/>
            <p14:sldId id="275"/>
          </p14:sldIdLst>
        </p14:section>
        <p14:section name="Başlıksız Bölüm" id="{5E47C9D4-6D9A-4539-A8EE-25A7355AC729}">
          <p14:sldIdLst>
            <p14:sldId id="278"/>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CFF"/>
    <a:srgbClr val="09BFFF"/>
    <a:srgbClr val="00A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99" autoAdjust="0"/>
  </p:normalViewPr>
  <p:slideViewPr>
    <p:cSldViewPr>
      <p:cViewPr varScale="1">
        <p:scale>
          <a:sx n="145" d="100"/>
          <a:sy n="145" d="100"/>
        </p:scale>
        <p:origin x="114"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1568F-ED44-4FC4-AA69-E44973511255}" type="datetimeFigureOut">
              <a:rPr lang="tr-TR" smtClean="0"/>
              <a:pPr/>
              <a:t>30.10.2023</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530E7-B1C3-47D2-8799-51D29CB2B078}" type="slidenum">
              <a:rPr lang="tr-TR" smtClean="0"/>
              <a:pPr/>
              <a:t>‹#›</a:t>
            </a:fld>
            <a:endParaRPr lang="tr-TR"/>
          </a:p>
        </p:txBody>
      </p:sp>
    </p:spTree>
    <p:extLst>
      <p:ext uri="{BB962C8B-B14F-4D97-AF65-F5344CB8AC3E}">
        <p14:creationId xmlns:p14="http://schemas.microsoft.com/office/powerpoint/2010/main" val="283921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2</a:t>
            </a:fld>
            <a:endParaRPr lang="tr-TR"/>
          </a:p>
        </p:txBody>
      </p:sp>
    </p:spTree>
    <p:extLst>
      <p:ext uri="{BB962C8B-B14F-4D97-AF65-F5344CB8AC3E}">
        <p14:creationId xmlns:p14="http://schemas.microsoft.com/office/powerpoint/2010/main" val="3585959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11</a:t>
            </a:fld>
            <a:endParaRPr lang="tr-TR"/>
          </a:p>
        </p:txBody>
      </p:sp>
    </p:spTree>
    <p:extLst>
      <p:ext uri="{BB962C8B-B14F-4D97-AF65-F5344CB8AC3E}">
        <p14:creationId xmlns:p14="http://schemas.microsoft.com/office/powerpoint/2010/main" val="539785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12</a:t>
            </a:fld>
            <a:endParaRPr lang="tr-TR"/>
          </a:p>
        </p:txBody>
      </p:sp>
    </p:spTree>
    <p:extLst>
      <p:ext uri="{BB962C8B-B14F-4D97-AF65-F5344CB8AC3E}">
        <p14:creationId xmlns:p14="http://schemas.microsoft.com/office/powerpoint/2010/main" val="2225510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13</a:t>
            </a:fld>
            <a:endParaRPr lang="tr-TR"/>
          </a:p>
        </p:txBody>
      </p:sp>
    </p:spTree>
    <p:extLst>
      <p:ext uri="{BB962C8B-B14F-4D97-AF65-F5344CB8AC3E}">
        <p14:creationId xmlns:p14="http://schemas.microsoft.com/office/powerpoint/2010/main" val="32668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14</a:t>
            </a:fld>
            <a:endParaRPr lang="tr-TR"/>
          </a:p>
        </p:txBody>
      </p:sp>
    </p:spTree>
    <p:extLst>
      <p:ext uri="{BB962C8B-B14F-4D97-AF65-F5344CB8AC3E}">
        <p14:creationId xmlns:p14="http://schemas.microsoft.com/office/powerpoint/2010/main" val="3703787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15</a:t>
            </a:fld>
            <a:endParaRPr lang="tr-TR"/>
          </a:p>
        </p:txBody>
      </p:sp>
    </p:spTree>
    <p:extLst>
      <p:ext uri="{BB962C8B-B14F-4D97-AF65-F5344CB8AC3E}">
        <p14:creationId xmlns:p14="http://schemas.microsoft.com/office/powerpoint/2010/main" val="3801010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16</a:t>
            </a:fld>
            <a:endParaRPr lang="tr-TR"/>
          </a:p>
        </p:txBody>
      </p:sp>
    </p:spTree>
    <p:extLst>
      <p:ext uri="{BB962C8B-B14F-4D97-AF65-F5344CB8AC3E}">
        <p14:creationId xmlns:p14="http://schemas.microsoft.com/office/powerpoint/2010/main" val="230138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17</a:t>
            </a:fld>
            <a:endParaRPr lang="tr-TR"/>
          </a:p>
        </p:txBody>
      </p:sp>
    </p:spTree>
    <p:extLst>
      <p:ext uri="{BB962C8B-B14F-4D97-AF65-F5344CB8AC3E}">
        <p14:creationId xmlns:p14="http://schemas.microsoft.com/office/powerpoint/2010/main" val="379665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18</a:t>
            </a:fld>
            <a:endParaRPr lang="tr-TR"/>
          </a:p>
        </p:txBody>
      </p:sp>
    </p:spTree>
    <p:extLst>
      <p:ext uri="{BB962C8B-B14F-4D97-AF65-F5344CB8AC3E}">
        <p14:creationId xmlns:p14="http://schemas.microsoft.com/office/powerpoint/2010/main" val="4081997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19</a:t>
            </a:fld>
            <a:endParaRPr lang="tr-TR"/>
          </a:p>
        </p:txBody>
      </p:sp>
    </p:spTree>
    <p:extLst>
      <p:ext uri="{BB962C8B-B14F-4D97-AF65-F5344CB8AC3E}">
        <p14:creationId xmlns:p14="http://schemas.microsoft.com/office/powerpoint/2010/main" val="332444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3</a:t>
            </a:fld>
            <a:endParaRPr lang="tr-TR"/>
          </a:p>
        </p:txBody>
      </p:sp>
    </p:spTree>
    <p:extLst>
      <p:ext uri="{BB962C8B-B14F-4D97-AF65-F5344CB8AC3E}">
        <p14:creationId xmlns:p14="http://schemas.microsoft.com/office/powerpoint/2010/main" val="35229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4</a:t>
            </a:fld>
            <a:endParaRPr lang="tr-TR"/>
          </a:p>
        </p:txBody>
      </p:sp>
    </p:spTree>
    <p:extLst>
      <p:ext uri="{BB962C8B-B14F-4D97-AF65-F5344CB8AC3E}">
        <p14:creationId xmlns:p14="http://schemas.microsoft.com/office/powerpoint/2010/main" val="329219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5</a:t>
            </a:fld>
            <a:endParaRPr lang="tr-TR"/>
          </a:p>
        </p:txBody>
      </p:sp>
    </p:spTree>
    <p:extLst>
      <p:ext uri="{BB962C8B-B14F-4D97-AF65-F5344CB8AC3E}">
        <p14:creationId xmlns:p14="http://schemas.microsoft.com/office/powerpoint/2010/main" val="102584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6</a:t>
            </a:fld>
            <a:endParaRPr lang="tr-TR"/>
          </a:p>
        </p:txBody>
      </p:sp>
    </p:spTree>
    <p:extLst>
      <p:ext uri="{BB962C8B-B14F-4D97-AF65-F5344CB8AC3E}">
        <p14:creationId xmlns:p14="http://schemas.microsoft.com/office/powerpoint/2010/main" val="46615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7</a:t>
            </a:fld>
            <a:endParaRPr lang="tr-TR"/>
          </a:p>
        </p:txBody>
      </p:sp>
    </p:spTree>
    <p:extLst>
      <p:ext uri="{BB962C8B-B14F-4D97-AF65-F5344CB8AC3E}">
        <p14:creationId xmlns:p14="http://schemas.microsoft.com/office/powerpoint/2010/main" val="32328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8</a:t>
            </a:fld>
            <a:endParaRPr lang="tr-TR"/>
          </a:p>
        </p:txBody>
      </p:sp>
    </p:spTree>
    <p:extLst>
      <p:ext uri="{BB962C8B-B14F-4D97-AF65-F5344CB8AC3E}">
        <p14:creationId xmlns:p14="http://schemas.microsoft.com/office/powerpoint/2010/main" val="116982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9</a:t>
            </a:fld>
            <a:endParaRPr lang="tr-TR"/>
          </a:p>
        </p:txBody>
      </p:sp>
    </p:spTree>
    <p:extLst>
      <p:ext uri="{BB962C8B-B14F-4D97-AF65-F5344CB8AC3E}">
        <p14:creationId xmlns:p14="http://schemas.microsoft.com/office/powerpoint/2010/main" val="416665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10</a:t>
            </a:fld>
            <a:endParaRPr lang="tr-TR"/>
          </a:p>
        </p:txBody>
      </p:sp>
    </p:spTree>
    <p:extLst>
      <p:ext uri="{BB962C8B-B14F-4D97-AF65-F5344CB8AC3E}">
        <p14:creationId xmlns:p14="http://schemas.microsoft.com/office/powerpoint/2010/main" val="244340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8B5AAF-9D5B-49ED-B2F1-1EC25A118540}"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a:t>Sunum Başlığı</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719098-C50C-4845-9F9C-28D71A74C0A1}"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a:t>Sunum Başlığı</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582B11-0893-4802-A417-6E7028C02F2C}"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a:t>Sunum Başlığı</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68ECDB-5F46-4E11-B10C-01A94EBD7C82}"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a:t>Sunum Başlığı</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A3DE4E-40C8-40FA-BEF2-3A33552C4E8D}"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a:t>Sunum Başlığı</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3C4219-2AC7-4ACC-B994-1F55123D7CC4}" type="datetime1">
              <a:rPr lang="en-US" smtClean="0"/>
              <a:pPr/>
              <a:t>10/30/2023</a:t>
            </a:fld>
            <a:endParaRPr lang="en-US"/>
          </a:p>
        </p:txBody>
      </p:sp>
      <p:sp>
        <p:nvSpPr>
          <p:cNvPr id="6" name="Footer Placeholder 5"/>
          <p:cNvSpPr>
            <a:spLocks noGrp="1"/>
          </p:cNvSpPr>
          <p:nvPr>
            <p:ph type="ftr" sz="quarter" idx="11"/>
          </p:nvPr>
        </p:nvSpPr>
        <p:spPr/>
        <p:txBody>
          <a:bodyPr/>
          <a:lstStyle/>
          <a:p>
            <a:r>
              <a:rPr lang="en-US"/>
              <a:t>Sunum Başlığı</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BF5B3E-646F-4A5A-9767-4CD2826028E6}" type="datetime1">
              <a:rPr lang="en-US" smtClean="0"/>
              <a:pPr/>
              <a:t>10/30/2023</a:t>
            </a:fld>
            <a:endParaRPr lang="en-US"/>
          </a:p>
        </p:txBody>
      </p:sp>
      <p:sp>
        <p:nvSpPr>
          <p:cNvPr id="8" name="Footer Placeholder 7"/>
          <p:cNvSpPr>
            <a:spLocks noGrp="1"/>
          </p:cNvSpPr>
          <p:nvPr>
            <p:ph type="ftr" sz="quarter" idx="11"/>
          </p:nvPr>
        </p:nvSpPr>
        <p:spPr/>
        <p:txBody>
          <a:bodyPr/>
          <a:lstStyle/>
          <a:p>
            <a:r>
              <a:rPr lang="en-US"/>
              <a:t>Sunum Başlığı</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F2CE3D-02A2-4060-9785-9DB17DEE732A}" type="datetime1">
              <a:rPr lang="en-US" smtClean="0"/>
              <a:pPr/>
              <a:t>10/30/2023</a:t>
            </a:fld>
            <a:endParaRPr lang="en-US"/>
          </a:p>
        </p:txBody>
      </p:sp>
      <p:sp>
        <p:nvSpPr>
          <p:cNvPr id="4" name="Footer Placeholder 3"/>
          <p:cNvSpPr>
            <a:spLocks noGrp="1"/>
          </p:cNvSpPr>
          <p:nvPr>
            <p:ph type="ftr" sz="quarter" idx="11"/>
          </p:nvPr>
        </p:nvSpPr>
        <p:spPr/>
        <p:txBody>
          <a:bodyPr/>
          <a:lstStyle/>
          <a:p>
            <a:r>
              <a:rPr lang="en-US"/>
              <a:t>Sunum Başlığı</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CD03E-8812-40D8-8A3A-AD87EB9B54FC}" type="datetime1">
              <a:rPr lang="en-US" smtClean="0"/>
              <a:pPr/>
              <a:t>10/30/2023</a:t>
            </a:fld>
            <a:endParaRPr lang="en-US"/>
          </a:p>
        </p:txBody>
      </p:sp>
      <p:sp>
        <p:nvSpPr>
          <p:cNvPr id="3" name="Footer Placeholder 2"/>
          <p:cNvSpPr>
            <a:spLocks noGrp="1"/>
          </p:cNvSpPr>
          <p:nvPr>
            <p:ph type="ftr" sz="quarter" idx="11"/>
          </p:nvPr>
        </p:nvSpPr>
        <p:spPr/>
        <p:txBody>
          <a:bodyPr/>
          <a:lstStyle/>
          <a:p>
            <a:r>
              <a:rPr lang="en-US"/>
              <a:t>Sunum Başlığı</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F514-6627-4B44-8564-9141B19DA3B3}" type="datetime1">
              <a:rPr lang="en-US" smtClean="0"/>
              <a:pPr/>
              <a:t>10/30/2023</a:t>
            </a:fld>
            <a:endParaRPr lang="en-US"/>
          </a:p>
        </p:txBody>
      </p:sp>
      <p:sp>
        <p:nvSpPr>
          <p:cNvPr id="6" name="Footer Placeholder 5"/>
          <p:cNvSpPr>
            <a:spLocks noGrp="1"/>
          </p:cNvSpPr>
          <p:nvPr>
            <p:ph type="ftr" sz="quarter" idx="11"/>
          </p:nvPr>
        </p:nvSpPr>
        <p:spPr/>
        <p:txBody>
          <a:bodyPr/>
          <a:lstStyle/>
          <a:p>
            <a:r>
              <a:rPr lang="en-US"/>
              <a:t>Sunum Başlığı</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16B3CE-FBE0-49F7-A7F9-2E573385777D}" type="datetime1">
              <a:rPr lang="en-US" smtClean="0"/>
              <a:pPr/>
              <a:t>10/30/2023</a:t>
            </a:fld>
            <a:endParaRPr lang="en-US"/>
          </a:p>
        </p:txBody>
      </p:sp>
      <p:sp>
        <p:nvSpPr>
          <p:cNvPr id="6" name="Footer Placeholder 5"/>
          <p:cNvSpPr>
            <a:spLocks noGrp="1"/>
          </p:cNvSpPr>
          <p:nvPr>
            <p:ph type="ftr" sz="quarter" idx="11"/>
          </p:nvPr>
        </p:nvSpPr>
        <p:spPr/>
        <p:txBody>
          <a:bodyPr/>
          <a:lstStyle/>
          <a:p>
            <a:r>
              <a:rPr lang="en-US"/>
              <a:t>Sunum Başlığı</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7AD0E-5793-4958-A2B9-1F875B046CA4}" type="datetime1">
              <a:rPr lang="en-US" smtClean="0"/>
              <a:pPr/>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Sunum Başlığı</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DEA"/>
        </a:solidFill>
        <a:effectLst/>
      </p:bgPr>
    </p:bg>
    <p:spTree>
      <p:nvGrpSpPr>
        <p:cNvPr id="1" name=""/>
        <p:cNvGrpSpPr/>
        <p:nvPr/>
      </p:nvGrpSpPr>
      <p:grpSpPr>
        <a:xfrm>
          <a:off x="0" y="0"/>
          <a:ext cx="0" cy="0"/>
          <a:chOff x="0" y="0"/>
          <a:chExt cx="0" cy="0"/>
        </a:xfrm>
      </p:grpSpPr>
      <p:sp>
        <p:nvSpPr>
          <p:cNvPr id="9" name="Rectangle 8"/>
          <p:cNvSpPr/>
          <p:nvPr/>
        </p:nvSpPr>
        <p:spPr>
          <a:xfrm>
            <a:off x="0" y="64008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a:solidFill>
                  <a:schemeClr val="bg1">
                    <a:lumMod val="50000"/>
                  </a:schemeClr>
                </a:solidFill>
                <a:latin typeface="Tahoma" pitchFamily="34" charset="0"/>
                <a:ea typeface="Tahoma" pitchFamily="34" charset="0"/>
                <a:cs typeface="Tahoma" pitchFamily="34" charset="0"/>
              </a:rPr>
              <a:t>Turas Gaz Armatürleri A.Ş (www.turasgas.com)</a:t>
            </a:r>
          </a:p>
        </p:txBody>
      </p:sp>
      <p:sp>
        <p:nvSpPr>
          <p:cNvPr id="12" name="Rectangle 11"/>
          <p:cNvSpPr/>
          <p:nvPr/>
        </p:nvSpPr>
        <p:spPr>
          <a:xfrm>
            <a:off x="1281" y="84137"/>
            <a:ext cx="91440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2"/>
          <p:cNvPicPr>
            <a:picLocks noChangeAspect="1" noChangeArrowheads="1"/>
          </p:cNvPicPr>
          <p:nvPr/>
        </p:nvPicPr>
        <p:blipFill>
          <a:blip r:embed="rId2" cstate="print"/>
          <a:srcRect l="16875" t="55556" r="66250" b="32222"/>
          <a:stretch>
            <a:fillRect/>
          </a:stretch>
        </p:blipFill>
        <p:spPr bwMode="auto">
          <a:xfrm>
            <a:off x="5777346" y="0"/>
            <a:ext cx="3366654" cy="1371600"/>
          </a:xfrm>
          <a:prstGeom prst="rect">
            <a:avLst/>
          </a:prstGeom>
          <a:noFill/>
          <a:ln w="9525">
            <a:noFill/>
            <a:miter lim="800000"/>
            <a:headEnd/>
            <a:tailEnd/>
          </a:ln>
        </p:spPr>
      </p:pic>
      <p:sp>
        <p:nvSpPr>
          <p:cNvPr id="2" name="Title 1"/>
          <p:cNvSpPr>
            <a:spLocks noGrp="1"/>
          </p:cNvSpPr>
          <p:nvPr>
            <p:ph type="ctrTitle"/>
          </p:nvPr>
        </p:nvSpPr>
        <p:spPr>
          <a:xfrm>
            <a:off x="0" y="1349375"/>
            <a:ext cx="9144000" cy="1470025"/>
          </a:xfrm>
        </p:spPr>
        <p:txBody>
          <a:bodyPr>
            <a:noAutofit/>
          </a:bodyPr>
          <a:lstStyle/>
          <a:p>
            <a:r>
              <a:rPr lang="tr-TR" sz="4000" dirty="0">
                <a:latin typeface="Tahoma" panose="020B0604030504040204" pitchFamily="34" charset="0"/>
                <a:ea typeface="Tahoma" panose="020B0604030504040204" pitchFamily="34" charset="0"/>
                <a:cs typeface="Tahoma" panose="020B0604030504040204" pitchFamily="34" charset="0"/>
              </a:rPr>
              <a:t>Kullanma Kılavuzu</a:t>
            </a:r>
            <a:r>
              <a:rPr lang="tr-TR" sz="4800" dirty="0">
                <a:latin typeface="Arial" pitchFamily="34" charset="0"/>
                <a:cs typeface="Arial" pitchFamily="34" charset="0"/>
              </a:rPr>
              <a:t/>
            </a:r>
            <a:br>
              <a:rPr lang="tr-TR" sz="4800" dirty="0">
                <a:latin typeface="Arial" pitchFamily="34" charset="0"/>
                <a:cs typeface="Arial" pitchFamily="34" charset="0"/>
              </a:rPr>
            </a:br>
            <a:r>
              <a:rPr lang="tr-TR" sz="3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Emniyetli Fırın Muslukları</a:t>
            </a:r>
          </a:p>
        </p:txBody>
      </p:sp>
      <p:sp>
        <p:nvSpPr>
          <p:cNvPr id="15" name="TextBox 14"/>
          <p:cNvSpPr txBox="1"/>
          <p:nvPr/>
        </p:nvSpPr>
        <p:spPr>
          <a:xfrm>
            <a:off x="2209800" y="3443773"/>
            <a:ext cx="4724400" cy="830997"/>
          </a:xfrm>
          <a:prstGeom prst="rect">
            <a:avLst/>
          </a:prstGeom>
          <a:noFill/>
        </p:spPr>
        <p:txBody>
          <a:bodyPr wrap="square" rtlCol="0">
            <a:spAutoFit/>
          </a:bodyPr>
          <a:lstStyle/>
          <a:p>
            <a:pPr algn="ctr"/>
            <a:r>
              <a:rPr lang="tr-TR" sz="2400" dirty="0" err="1">
                <a:solidFill>
                  <a:schemeClr val="bg1"/>
                </a:solidFill>
                <a:latin typeface="Tahoma" pitchFamily="34" charset="0"/>
                <a:ea typeface="Tahoma" pitchFamily="34" charset="0"/>
                <a:cs typeface="Tahoma" pitchFamily="34" charset="0"/>
              </a:rPr>
              <a:t>Turaş</a:t>
            </a:r>
            <a:r>
              <a:rPr lang="tr-TR" sz="2400" dirty="0">
                <a:solidFill>
                  <a:schemeClr val="bg1"/>
                </a:solidFill>
                <a:latin typeface="Tahoma" pitchFamily="34" charset="0"/>
                <a:ea typeface="Tahoma" pitchFamily="34" charset="0"/>
                <a:cs typeface="Tahoma" pitchFamily="34" charset="0"/>
              </a:rPr>
              <a:t> Ar-Ge Merkezi</a:t>
            </a:r>
          </a:p>
          <a:p>
            <a:pPr algn="ctr"/>
            <a:r>
              <a:rPr lang="tr-TR" sz="2400" dirty="0">
                <a:solidFill>
                  <a:schemeClr val="bg1"/>
                </a:solidFill>
                <a:latin typeface="Tahoma" pitchFamily="34" charset="0"/>
                <a:ea typeface="Tahoma" pitchFamily="34" charset="0"/>
                <a:cs typeface="Tahoma" pitchFamily="34" charset="0"/>
              </a:rPr>
              <a:t>23.05.2018</a:t>
            </a:r>
          </a:p>
        </p:txBody>
      </p:sp>
      <p:sp>
        <p:nvSpPr>
          <p:cNvPr id="18" name="Slide Number Placeholder 17"/>
          <p:cNvSpPr>
            <a:spLocks noGrp="1"/>
          </p:cNvSpPr>
          <p:nvPr>
            <p:ph type="sldNum" sz="quarter" idx="12"/>
          </p:nvPr>
        </p:nvSpPr>
        <p:spPr/>
        <p:txBody>
          <a:bodyPr/>
          <a:lstStyle/>
          <a:p>
            <a:r>
              <a:rPr lang="tr-TR" dirty="0"/>
              <a:t>Slide No:</a:t>
            </a:r>
            <a:fld id="{B6F15528-21DE-4FAA-801E-634DDDAF4B2B}"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746172" cy="3962400"/>
          </a:xfrm>
        </p:spPr>
        <p:txBody>
          <a:bodyPr>
            <a:normAutofit/>
          </a:bodyPr>
          <a:lstStyle/>
          <a:p>
            <a:pPr marL="0" indent="0">
              <a:buNone/>
            </a:pPr>
            <a:r>
              <a:rPr lang="tr-TR" sz="1600" dirty="0">
                <a:solidFill>
                  <a:srgbClr val="01BCFF"/>
                </a:solidFill>
                <a:latin typeface="Tahoma" panose="020B0604030504040204" pitchFamily="34" charset="0"/>
                <a:ea typeface="Tahoma" panose="020B0604030504040204" pitchFamily="34" charset="0"/>
                <a:cs typeface="Tahoma" panose="020B0604030504040204" pitchFamily="34" charset="0"/>
              </a:rPr>
              <a:t>4.2- Yakıcı Dağıtım Borusu Montajı </a:t>
            </a:r>
            <a:endParaRPr lang="tr-TR" sz="1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Gaz çıkış rakoru veya aparatı sızdırmazlığı sağlamak için </a:t>
            </a:r>
            <a:r>
              <a:rPr lang="tr-TR" sz="1600" dirty="0" err="1">
                <a:latin typeface="Tahoma" panose="020B0604030504040204" pitchFamily="34" charset="0"/>
                <a:ea typeface="Tahoma" panose="020B0604030504040204" pitchFamily="34" charset="0"/>
                <a:cs typeface="Tahoma" panose="020B0604030504040204" pitchFamily="34" charset="0"/>
              </a:rPr>
              <a:t>maks</a:t>
            </a:r>
            <a:r>
              <a:rPr lang="tr-TR" sz="1600" dirty="0">
                <a:latin typeface="Tahoma" panose="020B0604030504040204" pitchFamily="34" charset="0"/>
                <a:ea typeface="Tahoma" panose="020B0604030504040204" pitchFamily="34" charset="0"/>
                <a:cs typeface="Tahoma" panose="020B0604030504040204" pitchFamily="34" charset="0"/>
              </a:rPr>
              <a:t>. 10 </a:t>
            </a:r>
            <a:r>
              <a:rPr lang="tr-TR" sz="1600" dirty="0" err="1">
                <a:latin typeface="Tahoma" panose="020B0604030504040204" pitchFamily="34" charset="0"/>
                <a:ea typeface="Tahoma" panose="020B0604030504040204" pitchFamily="34" charset="0"/>
                <a:cs typeface="Tahoma" panose="020B0604030504040204" pitchFamily="34" charset="0"/>
              </a:rPr>
              <a:t>Nm’de</a:t>
            </a:r>
            <a:r>
              <a:rPr lang="tr-TR" sz="1600" dirty="0">
                <a:latin typeface="Tahoma" panose="020B0604030504040204" pitchFamily="34" charset="0"/>
                <a:ea typeface="Tahoma" panose="020B0604030504040204" pitchFamily="34" charset="0"/>
                <a:cs typeface="Tahoma" panose="020B0604030504040204" pitchFamily="34" charset="0"/>
              </a:rPr>
              <a:t> sıkılmalıdır. Rakorun yüksek </a:t>
            </a:r>
            <a:r>
              <a:rPr lang="tr-TR" sz="1600" dirty="0" err="1">
                <a:latin typeface="Tahoma" panose="020B0604030504040204" pitchFamily="34" charset="0"/>
                <a:ea typeface="Tahoma" panose="020B0604030504040204" pitchFamily="34" charset="0"/>
                <a:cs typeface="Tahoma" panose="020B0604030504040204" pitchFamily="34" charset="0"/>
              </a:rPr>
              <a:t>tork</a:t>
            </a:r>
            <a:r>
              <a:rPr lang="tr-TR" sz="1600" dirty="0">
                <a:latin typeface="Tahoma" panose="020B0604030504040204" pitchFamily="34" charset="0"/>
                <a:ea typeface="Tahoma" panose="020B0604030504040204" pitchFamily="34" charset="0"/>
                <a:cs typeface="Tahoma" panose="020B0604030504040204" pitchFamily="34" charset="0"/>
              </a:rPr>
              <a:t> ile sıkılması sonucunda diş sıyırma ve musluk deformasyonu  oluşacağından gaz kaçağına sebebiyet verecektir.</a:t>
            </a: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10</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Patlama 2 1"/>
          <p:cNvSpPr/>
          <p:nvPr/>
        </p:nvSpPr>
        <p:spPr>
          <a:xfrm>
            <a:off x="6917372" y="3764280"/>
            <a:ext cx="1981200" cy="1295400"/>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200" dirty="0" err="1">
                <a:latin typeface="Tahoma" panose="020B0604030504040204" pitchFamily="34" charset="0"/>
                <a:ea typeface="Tahoma" panose="020B0604030504040204" pitchFamily="34" charset="0"/>
                <a:cs typeface="Tahoma" panose="020B0604030504040204" pitchFamily="34" charset="0"/>
              </a:rPr>
              <a:t>Tork</a:t>
            </a:r>
            <a:r>
              <a:rPr lang="tr-TR" sz="1200" dirty="0">
                <a:latin typeface="Tahoma" panose="020B0604030504040204" pitchFamily="34" charset="0"/>
                <a:ea typeface="Tahoma" panose="020B0604030504040204" pitchFamily="34" charset="0"/>
                <a:cs typeface="Tahoma" panose="020B0604030504040204" pitchFamily="34" charset="0"/>
              </a:rPr>
              <a:t> </a:t>
            </a:r>
            <a:r>
              <a:rPr lang="tr-TR" sz="1200" dirty="0" err="1">
                <a:latin typeface="Tahoma" panose="020B0604030504040204" pitchFamily="34" charset="0"/>
                <a:ea typeface="Tahoma" panose="020B0604030504040204" pitchFamily="34" charset="0"/>
                <a:cs typeface="Tahoma" panose="020B0604030504040204" pitchFamily="34" charset="0"/>
              </a:rPr>
              <a:t>max</a:t>
            </a:r>
            <a:r>
              <a:rPr lang="tr-TR" sz="1200" dirty="0">
                <a:latin typeface="Tahoma" panose="020B0604030504040204" pitchFamily="34" charset="0"/>
                <a:ea typeface="Tahoma" panose="020B0604030504040204" pitchFamily="34" charset="0"/>
                <a:cs typeface="Tahoma" panose="020B0604030504040204" pitchFamily="34" charset="0"/>
              </a:rPr>
              <a:t>. 10 N/m</a:t>
            </a:r>
          </a:p>
        </p:txBody>
      </p:sp>
      <p:pic>
        <p:nvPicPr>
          <p:cNvPr id="15" name="Resim 14"/>
          <p:cNvPicPr/>
          <p:nvPr/>
        </p:nvPicPr>
        <p:blipFill>
          <a:blip r:embed="rId4" cstate="print"/>
          <a:srcRect l="17871" t="24288" r="31156" b="38054"/>
          <a:stretch>
            <a:fillRect/>
          </a:stretch>
        </p:blipFill>
        <p:spPr bwMode="auto">
          <a:xfrm>
            <a:off x="1600200" y="2761615"/>
            <a:ext cx="4032250" cy="22339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6" name="Satır Belirtme Çizgisi 1 15"/>
          <p:cNvSpPr/>
          <p:nvPr/>
        </p:nvSpPr>
        <p:spPr>
          <a:xfrm>
            <a:off x="457200" y="2895600"/>
            <a:ext cx="1409700" cy="457200"/>
          </a:xfrm>
          <a:prstGeom prst="borderCallout1">
            <a:avLst>
              <a:gd name="adj1" fmla="val 49186"/>
              <a:gd name="adj2" fmla="val 101025"/>
              <a:gd name="adj3" fmla="val 186216"/>
              <a:gd name="adj4" fmla="val 167794"/>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a:solidFill>
                  <a:schemeClr val="tx1"/>
                </a:solidFill>
                <a:latin typeface="Tahoma" panose="020B0604030504040204" pitchFamily="34" charset="0"/>
                <a:ea typeface="Tahoma" panose="020B0604030504040204" pitchFamily="34" charset="0"/>
                <a:cs typeface="Tahoma" panose="020B0604030504040204" pitchFamily="34" charset="0"/>
              </a:rPr>
              <a:t>Rakor</a:t>
            </a:r>
          </a:p>
        </p:txBody>
      </p:sp>
    </p:spTree>
    <p:extLst>
      <p:ext uri="{BB962C8B-B14F-4D97-AF65-F5344CB8AC3E}">
        <p14:creationId xmlns:p14="http://schemas.microsoft.com/office/powerpoint/2010/main" val="221980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746172" cy="3962400"/>
          </a:xfrm>
        </p:spPr>
        <p:txBody>
          <a:bodyPr>
            <a:normAutofit/>
          </a:bodyPr>
          <a:lstStyle/>
          <a:p>
            <a:pPr>
              <a:buFont typeface="Wingdings" panose="05000000000000000000" pitchFamily="2" charset="2"/>
              <a:buChar char="Ø"/>
            </a:pPr>
            <a:r>
              <a:rPr lang="tr-TR" sz="1600" dirty="0" err="1">
                <a:latin typeface="Tahoma" panose="020B0604030504040204" pitchFamily="34" charset="0"/>
                <a:ea typeface="Tahoma" panose="020B0604030504040204" pitchFamily="34" charset="0"/>
                <a:cs typeface="Tahoma" panose="020B0604030504040204" pitchFamily="34" charset="0"/>
              </a:rPr>
              <a:t>Termokupl</a:t>
            </a:r>
            <a:r>
              <a:rPr lang="tr-TR" sz="1600" dirty="0">
                <a:latin typeface="Tahoma" panose="020B0604030504040204" pitchFamily="34" charset="0"/>
                <a:ea typeface="Tahoma" panose="020B0604030504040204" pitchFamily="34" charset="0"/>
                <a:cs typeface="Tahoma" panose="020B0604030504040204" pitchFamily="34" charset="0"/>
              </a:rPr>
              <a:t> vida bağlantısı, musluk rakoruna </a:t>
            </a:r>
            <a:r>
              <a:rPr lang="tr-TR" sz="1600" dirty="0" err="1">
                <a:latin typeface="Tahoma" panose="020B0604030504040204" pitchFamily="34" charset="0"/>
                <a:ea typeface="Tahoma" panose="020B0604030504040204" pitchFamily="34" charset="0"/>
                <a:cs typeface="Tahoma" panose="020B0604030504040204" pitchFamily="34" charset="0"/>
              </a:rPr>
              <a:t>maks</a:t>
            </a:r>
            <a:r>
              <a:rPr lang="tr-TR" sz="1600" dirty="0">
                <a:latin typeface="Tahoma" panose="020B0604030504040204" pitchFamily="34" charset="0"/>
                <a:ea typeface="Tahoma" panose="020B0604030504040204" pitchFamily="34" charset="0"/>
                <a:cs typeface="Tahoma" panose="020B0604030504040204" pitchFamily="34" charset="0"/>
              </a:rPr>
              <a:t>. 1Nm ile sıkılmalıdır. Fazla </a:t>
            </a:r>
            <a:r>
              <a:rPr lang="tr-TR" sz="1600" dirty="0" err="1">
                <a:latin typeface="Tahoma" panose="020B0604030504040204" pitchFamily="34" charset="0"/>
                <a:ea typeface="Tahoma" panose="020B0604030504040204" pitchFamily="34" charset="0"/>
                <a:cs typeface="Tahoma" panose="020B0604030504040204" pitchFamily="34" charset="0"/>
              </a:rPr>
              <a:t>tork</a:t>
            </a:r>
            <a:r>
              <a:rPr lang="tr-TR" sz="1600" dirty="0">
                <a:latin typeface="Tahoma" panose="020B0604030504040204" pitchFamily="34" charset="0"/>
                <a:ea typeface="Tahoma" panose="020B0604030504040204" pitchFamily="34" charset="0"/>
                <a:cs typeface="Tahoma" panose="020B0604030504040204" pitchFamily="34" charset="0"/>
              </a:rPr>
              <a:t> uygulandığı takdirde emniyet </a:t>
            </a:r>
            <a:r>
              <a:rPr lang="tr-TR" sz="1600" dirty="0" err="1">
                <a:latin typeface="Tahoma" panose="020B0604030504040204" pitchFamily="34" charset="0"/>
                <a:ea typeface="Tahoma" panose="020B0604030504040204" pitchFamily="34" charset="0"/>
                <a:cs typeface="Tahoma" panose="020B0604030504040204" pitchFamily="34" charset="0"/>
              </a:rPr>
              <a:t>ventiline</a:t>
            </a:r>
            <a:r>
              <a:rPr lang="tr-TR" sz="1600" dirty="0">
                <a:latin typeface="Tahoma" panose="020B0604030504040204" pitchFamily="34" charset="0"/>
                <a:ea typeface="Tahoma" panose="020B0604030504040204" pitchFamily="34" charset="0"/>
                <a:cs typeface="Tahoma" panose="020B0604030504040204" pitchFamily="34" charset="0"/>
              </a:rPr>
              <a:t> zarar vereceğinden, gaz musluğunun emniyetsiz olarak çalışmasına neden olacaktır.  </a:t>
            </a: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11</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Patlama 2 1"/>
          <p:cNvSpPr/>
          <p:nvPr/>
        </p:nvSpPr>
        <p:spPr>
          <a:xfrm>
            <a:off x="6917372" y="3764280"/>
            <a:ext cx="1981200" cy="1295400"/>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200" dirty="0" err="1">
                <a:latin typeface="Tahoma" panose="020B0604030504040204" pitchFamily="34" charset="0"/>
                <a:ea typeface="Tahoma" panose="020B0604030504040204" pitchFamily="34" charset="0"/>
                <a:cs typeface="Tahoma" panose="020B0604030504040204" pitchFamily="34" charset="0"/>
              </a:rPr>
              <a:t>Tork</a:t>
            </a:r>
            <a:r>
              <a:rPr lang="tr-TR" sz="1200" dirty="0">
                <a:latin typeface="Tahoma" panose="020B0604030504040204" pitchFamily="34" charset="0"/>
                <a:ea typeface="Tahoma" panose="020B0604030504040204" pitchFamily="34" charset="0"/>
                <a:cs typeface="Tahoma" panose="020B0604030504040204" pitchFamily="34" charset="0"/>
              </a:rPr>
              <a:t> </a:t>
            </a:r>
            <a:r>
              <a:rPr lang="tr-TR" sz="1200" dirty="0" err="1">
                <a:latin typeface="Tahoma" panose="020B0604030504040204" pitchFamily="34" charset="0"/>
                <a:ea typeface="Tahoma" panose="020B0604030504040204" pitchFamily="34" charset="0"/>
                <a:cs typeface="Tahoma" panose="020B0604030504040204" pitchFamily="34" charset="0"/>
              </a:rPr>
              <a:t>max</a:t>
            </a:r>
            <a:r>
              <a:rPr lang="tr-TR" sz="1200" dirty="0">
                <a:latin typeface="Tahoma" panose="020B0604030504040204" pitchFamily="34" charset="0"/>
                <a:ea typeface="Tahoma" panose="020B0604030504040204" pitchFamily="34" charset="0"/>
                <a:cs typeface="Tahoma" panose="020B0604030504040204" pitchFamily="34" charset="0"/>
              </a:rPr>
              <a:t>. 1 N/m</a:t>
            </a:r>
          </a:p>
        </p:txBody>
      </p:sp>
      <p:pic>
        <p:nvPicPr>
          <p:cNvPr id="11" name="Resim 10"/>
          <p:cNvPicPr/>
          <p:nvPr/>
        </p:nvPicPr>
        <p:blipFill>
          <a:blip r:embed="rId4" cstate="print"/>
          <a:srcRect l="36744" t="23999" r="38491" b="39401"/>
          <a:stretch>
            <a:fillRect/>
          </a:stretch>
        </p:blipFill>
        <p:spPr bwMode="auto">
          <a:xfrm>
            <a:off x="2819400" y="2550478"/>
            <a:ext cx="2445385" cy="2715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6" name="Satır Belirtme Çizgisi 1 15"/>
          <p:cNvSpPr/>
          <p:nvPr/>
        </p:nvSpPr>
        <p:spPr>
          <a:xfrm>
            <a:off x="457200" y="2895600"/>
            <a:ext cx="1409700" cy="457200"/>
          </a:xfrm>
          <a:prstGeom prst="borderCallout1">
            <a:avLst>
              <a:gd name="adj1" fmla="val 49186"/>
              <a:gd name="adj2" fmla="val 101025"/>
              <a:gd name="adj3" fmla="val 76216"/>
              <a:gd name="adj4" fmla="val 251037"/>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a:solidFill>
                  <a:schemeClr val="tx1"/>
                </a:solidFill>
                <a:latin typeface="Tahoma" panose="020B0604030504040204" pitchFamily="34" charset="0"/>
                <a:ea typeface="Tahoma" panose="020B0604030504040204" pitchFamily="34" charset="0"/>
                <a:cs typeface="Tahoma" panose="020B0604030504040204" pitchFamily="34" charset="0"/>
              </a:rPr>
              <a:t>Termokupl</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8226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11086"/>
            <a:ext cx="8945086" cy="4713513"/>
          </a:xfrm>
        </p:spPr>
        <p:txBody>
          <a:bodyPr>
            <a:normAutofit fontScale="92500" lnSpcReduction="10000"/>
          </a:bodyPr>
          <a:lstStyle/>
          <a:p>
            <a:pPr>
              <a:buFont typeface="Wingdings" panose="05000000000000000000" pitchFamily="2" charset="2"/>
              <a:buChar char="ü"/>
            </a:pPr>
            <a:r>
              <a:rPr lang="tr-TR" sz="1600" dirty="0">
                <a:latin typeface="Tahoma" panose="020B0604030504040204" pitchFamily="34" charset="0"/>
                <a:ea typeface="Tahoma" panose="020B0604030504040204" pitchFamily="34" charset="0"/>
                <a:cs typeface="Tahoma" panose="020B0604030504040204" pitchFamily="34" charset="0"/>
              </a:rPr>
              <a:t>Gaz düğmesini ileri doğru bastırınız.</a:t>
            </a: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tr-TR" sz="1600" dirty="0">
                <a:latin typeface="Tahoma" panose="020B0604030504040204" pitchFamily="34" charset="0"/>
                <a:ea typeface="Tahoma" panose="020B0604030504040204" pitchFamily="34" charset="0"/>
                <a:cs typeface="Tahoma" panose="020B0604030504040204" pitchFamily="34" charset="0"/>
              </a:rPr>
              <a:t>Düğmeyi 90°  belirtilen yönde çevirerek maksimum  konumda ateşleme yaparak yanıcının, yanmasını sağlayınız.</a:t>
            </a: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tr-TR" sz="1600" dirty="0">
                <a:latin typeface="Tahoma" panose="020B0604030504040204" pitchFamily="34" charset="0"/>
                <a:ea typeface="Tahoma" panose="020B0604030504040204" pitchFamily="34" charset="0"/>
                <a:cs typeface="Tahoma" panose="020B0604030504040204" pitchFamily="34" charset="0"/>
              </a:rPr>
              <a:t>Yanıcı yanmaya başlayınca en az beş (5) saniye düğmeye basılı tutunuz. Beş (5) saniyede emniyet tertibatı devreye girecektir. Daha sonra düğmeyi serbest bırakınız. Musluk kontrol düğmesi üzerinden tam açık(90°) veya yarı açık(160° veya 210°) olarak ayar yapabilirsiniz.</a:t>
            </a: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5- Genel Musluk Kullanım Bilgileri </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12</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p:nvPr/>
        </p:nvPicPr>
        <p:blipFill>
          <a:blip r:embed="rId4" cstate="print"/>
          <a:stretch>
            <a:fillRect/>
          </a:stretch>
        </p:blipFill>
        <p:spPr bwMode="auto">
          <a:xfrm>
            <a:off x="1524000" y="1981200"/>
            <a:ext cx="914400" cy="1438274"/>
          </a:xfrm>
          <a:prstGeom prst="rect">
            <a:avLst/>
          </a:prstGeom>
          <a:noFill/>
          <a:ln>
            <a:noFill/>
          </a:ln>
          <a:extLst>
            <a:ext uri="{53640926-AAD7-44D8-BBD7-CCE9431645EC}">
              <a14:shadowObscured xmlns:a14="http://schemas.microsoft.com/office/drawing/2010/main"/>
            </a:ext>
          </a:extLst>
        </p:spPr>
      </p:pic>
      <p:sp>
        <p:nvSpPr>
          <p:cNvPr id="2" name="Sağ Ok 1"/>
          <p:cNvSpPr/>
          <p:nvPr/>
        </p:nvSpPr>
        <p:spPr>
          <a:xfrm>
            <a:off x="748937" y="2586037"/>
            <a:ext cx="685800" cy="228600"/>
          </a:xfrm>
          <a:prstGeom prst="rightArrow">
            <a:avLst/>
          </a:prstGeom>
          <a:solidFill>
            <a:srgbClr val="01BCFF"/>
          </a:solidFill>
          <a:ln>
            <a:solidFill>
              <a:srgbClr val="01B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p:cNvPicPr/>
          <p:nvPr/>
        </p:nvPicPr>
        <p:blipFill>
          <a:blip r:embed="rId5" cstate="print"/>
          <a:stretch>
            <a:fillRect/>
          </a:stretch>
        </p:blipFill>
        <p:spPr bwMode="auto">
          <a:xfrm>
            <a:off x="1483269" y="4070759"/>
            <a:ext cx="1126490" cy="1114425"/>
          </a:xfrm>
          <a:prstGeom prst="rect">
            <a:avLst/>
          </a:prstGeom>
          <a:noFill/>
          <a:ln>
            <a:noFill/>
          </a:ln>
        </p:spPr>
      </p:pic>
      <p:sp>
        <p:nvSpPr>
          <p:cNvPr id="4" name="Sağa Bükülü Ok 3"/>
          <p:cNvSpPr/>
          <p:nvPr/>
        </p:nvSpPr>
        <p:spPr>
          <a:xfrm>
            <a:off x="1330869" y="4081781"/>
            <a:ext cx="304800" cy="1114425"/>
          </a:xfrm>
          <a:prstGeom prst="curvedRightArrow">
            <a:avLst/>
          </a:prstGeom>
          <a:solidFill>
            <a:srgbClr val="01BCFF"/>
          </a:solidFill>
          <a:ln>
            <a:solidFill>
              <a:srgbClr val="01B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54122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5399"/>
            <a:ext cx="8945086" cy="4713513"/>
          </a:xfrm>
        </p:spPr>
        <p:txBody>
          <a:bodyPr>
            <a:normAutofit/>
          </a:bodyPr>
          <a:lstStyle/>
          <a:p>
            <a:pPr marL="0" indent="0">
              <a:buNone/>
            </a:pPr>
            <a:r>
              <a:rPr lang="tr-TR" sz="1600" dirty="0"/>
              <a:t>	Gaz musluğu alev sönme emniyet sistemi oldukça hassastır. Kesinlikle müdahale edilmemeli, sökülmemeli ve devre dışı kalmasına sebebiyet verecek davranışlardan kaçınılmalıdır</a:t>
            </a: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5.1- Emniyet </a:t>
            </a:r>
            <a:r>
              <a:rPr lang="tr-TR" sz="3200" dirty="0" err="1">
                <a:solidFill>
                  <a:srgbClr val="01BCFF"/>
                </a:solidFill>
                <a:latin typeface="Tahoma" panose="020B0604030504040204" pitchFamily="34" charset="0"/>
                <a:ea typeface="Tahoma" panose="020B0604030504040204" pitchFamily="34" charset="0"/>
                <a:cs typeface="Tahoma" panose="020B0604030504040204" pitchFamily="34" charset="0"/>
              </a:rPr>
              <a:t>Ventili</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13</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descr="C:\Users\said.dincer\Desktop\IMG_6685.JPG"/>
          <p:cNvPicPr/>
          <p:nvPr/>
        </p:nvPicPr>
        <p:blipFill rotWithShape="1">
          <a:blip r:embed="rId4" cstate="print">
            <a:extLst>
              <a:ext uri="{28A0092B-C50C-407E-A947-70E740481C1C}">
                <a14:useLocalDpi xmlns:a14="http://schemas.microsoft.com/office/drawing/2010/main" val="0"/>
              </a:ext>
            </a:extLst>
          </a:blip>
          <a:srcRect l="18612" t="31782" r="18344" b="30177"/>
          <a:stretch/>
        </p:blipFill>
        <p:spPr bwMode="auto">
          <a:xfrm rot="10800000">
            <a:off x="3429000" y="2775011"/>
            <a:ext cx="1731645" cy="1044575"/>
          </a:xfrm>
          <a:prstGeom prst="rect">
            <a:avLst/>
          </a:prstGeom>
          <a:noFill/>
          <a:ln>
            <a:noFill/>
          </a:ln>
          <a:extLst>
            <a:ext uri="{53640926-AAD7-44D8-BBD7-CCE9431645EC}">
              <a14:shadowObscured xmlns:a14="http://schemas.microsoft.com/office/drawing/2010/main"/>
            </a:ext>
          </a:extLst>
        </p:spPr>
      </p:pic>
      <p:pic>
        <p:nvPicPr>
          <p:cNvPr id="16" name="Resim 15" descr="C:\Users\said.dincer\Desktop\IMG_6684.JPG"/>
          <p:cNvPicPr/>
          <p:nvPr/>
        </p:nvPicPr>
        <p:blipFill rotWithShape="1">
          <a:blip r:embed="rId5" cstate="print">
            <a:extLst>
              <a:ext uri="{28A0092B-C50C-407E-A947-70E740481C1C}">
                <a14:useLocalDpi xmlns:a14="http://schemas.microsoft.com/office/drawing/2010/main" val="0"/>
              </a:ext>
            </a:extLst>
          </a:blip>
          <a:srcRect l="-2407" t="33708" r="-1" b="26806"/>
          <a:stretch/>
        </p:blipFill>
        <p:spPr bwMode="auto">
          <a:xfrm rot="10800000">
            <a:off x="3428999" y="4725384"/>
            <a:ext cx="1861820" cy="723900"/>
          </a:xfrm>
          <a:prstGeom prst="rect">
            <a:avLst/>
          </a:prstGeom>
          <a:noFill/>
          <a:ln>
            <a:noFill/>
          </a:ln>
          <a:extLst>
            <a:ext uri="{53640926-AAD7-44D8-BBD7-CCE9431645EC}">
              <a14:shadowObscured xmlns:a14="http://schemas.microsoft.com/office/drawing/2010/main"/>
            </a:ext>
          </a:extLst>
        </p:spPr>
      </p:pic>
      <p:sp>
        <p:nvSpPr>
          <p:cNvPr id="21" name="Sağ Ok Belirtme Çizgisi 20"/>
          <p:cNvSpPr/>
          <p:nvPr/>
        </p:nvSpPr>
        <p:spPr>
          <a:xfrm>
            <a:off x="605245" y="2820660"/>
            <a:ext cx="2895600" cy="953277"/>
          </a:xfrm>
          <a:prstGeom prst="rightArrowCallout">
            <a:avLst/>
          </a:prstGeom>
          <a:no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2" name="Metin kutusu 21"/>
          <p:cNvSpPr txBox="1"/>
          <p:nvPr/>
        </p:nvSpPr>
        <p:spPr>
          <a:xfrm>
            <a:off x="558845" y="2822304"/>
            <a:ext cx="2514600" cy="923330"/>
          </a:xfrm>
          <a:prstGeom prst="rect">
            <a:avLst/>
          </a:prstGeom>
          <a:noFill/>
        </p:spPr>
        <p:txBody>
          <a:bodyPr wrap="square" rtlCol="0">
            <a:spAutoFit/>
          </a:bodyPr>
          <a:lstStyle/>
          <a:p>
            <a:r>
              <a:rPr lang="tr-TR" dirty="0" err="1"/>
              <a:t>Ventil</a:t>
            </a:r>
            <a:r>
              <a:rPr lang="tr-TR" dirty="0"/>
              <a:t> yayı ve </a:t>
            </a:r>
            <a:r>
              <a:rPr lang="tr-TR" dirty="0" err="1"/>
              <a:t>ventil</a:t>
            </a:r>
            <a:r>
              <a:rPr lang="tr-TR" dirty="0"/>
              <a:t> contası kesinlikle sökülmemelidir.</a:t>
            </a:r>
          </a:p>
        </p:txBody>
      </p:sp>
      <p:sp>
        <p:nvSpPr>
          <p:cNvPr id="23" name="AutoShape 35"/>
          <p:cNvSpPr>
            <a:spLocks noChangeArrowheads="1"/>
          </p:cNvSpPr>
          <p:nvPr/>
        </p:nvSpPr>
        <p:spPr bwMode="auto">
          <a:xfrm>
            <a:off x="4893309" y="4725383"/>
            <a:ext cx="379412" cy="404813"/>
          </a:xfrm>
          <a:custGeom>
            <a:avLst/>
            <a:gdLst>
              <a:gd name="G0" fmla="+- 2781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367" y="15401"/>
                </a:moveTo>
                <a:cubicBezTo>
                  <a:pt x="18312" y="14052"/>
                  <a:pt x="18819" y="12446"/>
                  <a:pt x="18819" y="10800"/>
                </a:cubicBezTo>
                <a:cubicBezTo>
                  <a:pt x="18819" y="6371"/>
                  <a:pt x="15228" y="2781"/>
                  <a:pt x="10800" y="2781"/>
                </a:cubicBezTo>
                <a:cubicBezTo>
                  <a:pt x="9153" y="2780"/>
                  <a:pt x="7547" y="3287"/>
                  <a:pt x="6198" y="4232"/>
                </a:cubicBezTo>
                <a:close/>
                <a:moveTo>
                  <a:pt x="4232" y="6198"/>
                </a:moveTo>
                <a:cubicBezTo>
                  <a:pt x="3287" y="7547"/>
                  <a:pt x="2781" y="9153"/>
                  <a:pt x="2781" y="10799"/>
                </a:cubicBezTo>
                <a:cubicBezTo>
                  <a:pt x="2781" y="15228"/>
                  <a:pt x="6371" y="18819"/>
                  <a:pt x="10800" y="18819"/>
                </a:cubicBezTo>
                <a:cubicBezTo>
                  <a:pt x="12446" y="18819"/>
                  <a:pt x="14052" y="18312"/>
                  <a:pt x="15401" y="17367"/>
                </a:cubicBezTo>
                <a:close/>
              </a:path>
            </a:pathLst>
          </a:cu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46071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40541"/>
            <a:ext cx="8945086" cy="4713513"/>
          </a:xfrm>
        </p:spPr>
        <p:txBody>
          <a:bodyPr>
            <a:normAutofit/>
          </a:bodyPr>
          <a:lstStyle/>
          <a:p>
            <a:pPr marL="0" indent="0">
              <a:buNone/>
            </a:pPr>
            <a:r>
              <a:rPr lang="tr-TR" sz="1600" dirty="0"/>
              <a:t>	Gaz musluğu düğmesine sert bir şekilde bastırma veya vurma yapıldığında 6 N kuvvete kadar olan darbeler musluk içinde bulunan darbe sönümleme sistemi sayesinde </a:t>
            </a:r>
            <a:r>
              <a:rPr lang="tr-TR" sz="1600" dirty="0" err="1"/>
              <a:t>absorbe</a:t>
            </a:r>
            <a:r>
              <a:rPr lang="tr-TR" sz="1600" dirty="0"/>
              <a:t> edilmektedir. 6 N üzerindeki kuvvetlerde ise emniyet </a:t>
            </a:r>
            <a:r>
              <a:rPr lang="tr-TR" sz="1600" dirty="0" err="1"/>
              <a:t>ventili</a:t>
            </a:r>
            <a:r>
              <a:rPr lang="tr-TR" sz="1600" dirty="0"/>
              <a:t> deforme olup, devre dışı kalır. Gaz musluğuna bu değerin üzerinde kuvvet uygulanmamalıdır.   </a:t>
            </a: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1371600" lvl="3"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14</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Patlama 2 1"/>
          <p:cNvSpPr/>
          <p:nvPr/>
        </p:nvSpPr>
        <p:spPr>
          <a:xfrm>
            <a:off x="6934200" y="4114800"/>
            <a:ext cx="2133600" cy="1752600"/>
          </a:xfrm>
          <a:prstGeom prst="irregularSeal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200" dirty="0"/>
              <a:t>Kuvvet</a:t>
            </a:r>
            <a:r>
              <a:rPr lang="tr-TR" sz="1200" b="1" dirty="0"/>
              <a:t> </a:t>
            </a:r>
            <a:r>
              <a:rPr lang="tr-TR" sz="1200" dirty="0" err="1"/>
              <a:t>Max</a:t>
            </a:r>
            <a:r>
              <a:rPr lang="tr-TR" sz="1200" dirty="0"/>
              <a:t> 6 N</a:t>
            </a:r>
          </a:p>
        </p:txBody>
      </p:sp>
      <p:pic>
        <p:nvPicPr>
          <p:cNvPr id="17" name="Resim 16" descr="C:\Users\said.dincer\Desktop\1.jpg"/>
          <p:cNvPicPr/>
          <p:nvPr/>
        </p:nvPicPr>
        <p:blipFill rotWithShape="1">
          <a:blip r:embed="rId4" cstate="print">
            <a:extLst>
              <a:ext uri="{28A0092B-C50C-407E-A947-70E740481C1C}">
                <a14:useLocalDpi xmlns:a14="http://schemas.microsoft.com/office/drawing/2010/main" val="0"/>
              </a:ext>
            </a:extLst>
          </a:blip>
          <a:srcRect t="20587" r="-1133" b="37876"/>
          <a:stretch/>
        </p:blipFill>
        <p:spPr bwMode="auto">
          <a:xfrm>
            <a:off x="2667000" y="2286000"/>
            <a:ext cx="2361565" cy="1293495"/>
          </a:xfrm>
          <a:prstGeom prst="rect">
            <a:avLst/>
          </a:prstGeom>
          <a:noFill/>
          <a:ln>
            <a:noFill/>
          </a:ln>
          <a:extLst>
            <a:ext uri="{53640926-AAD7-44D8-BBD7-CCE9431645EC}">
              <a14:shadowObscured xmlns:a14="http://schemas.microsoft.com/office/drawing/2010/main"/>
            </a:ext>
          </a:extLst>
        </p:spPr>
      </p:pic>
      <p:pic>
        <p:nvPicPr>
          <p:cNvPr id="18" name="Resim 17" descr="C:\Users\said.dincer\Desktop\2.jpg"/>
          <p:cNvPicPr/>
          <p:nvPr/>
        </p:nvPicPr>
        <p:blipFill rotWithShape="1">
          <a:blip r:embed="rId5" cstate="print">
            <a:extLst>
              <a:ext uri="{28A0092B-C50C-407E-A947-70E740481C1C}">
                <a14:useLocalDpi xmlns:a14="http://schemas.microsoft.com/office/drawing/2010/main" val="0"/>
              </a:ext>
            </a:extLst>
          </a:blip>
          <a:srcRect t="5779" r="-8" b="34625"/>
          <a:stretch/>
        </p:blipFill>
        <p:spPr bwMode="auto">
          <a:xfrm>
            <a:off x="2698115" y="4114800"/>
            <a:ext cx="2330450" cy="1852295"/>
          </a:xfrm>
          <a:prstGeom prst="rect">
            <a:avLst/>
          </a:prstGeom>
          <a:noFill/>
          <a:ln>
            <a:noFill/>
          </a:ln>
          <a:extLst>
            <a:ext uri="{53640926-AAD7-44D8-BBD7-CCE9431645EC}">
              <a14:shadowObscured xmlns:a14="http://schemas.microsoft.com/office/drawing/2010/main"/>
            </a:ext>
          </a:extLst>
        </p:spPr>
      </p:pic>
      <p:sp>
        <p:nvSpPr>
          <p:cNvPr id="19" name="AutoShape 35"/>
          <p:cNvSpPr>
            <a:spLocks noChangeArrowheads="1"/>
          </p:cNvSpPr>
          <p:nvPr/>
        </p:nvSpPr>
        <p:spPr bwMode="auto">
          <a:xfrm>
            <a:off x="4650967" y="4114829"/>
            <a:ext cx="379412" cy="404813"/>
          </a:xfrm>
          <a:custGeom>
            <a:avLst/>
            <a:gdLst>
              <a:gd name="G0" fmla="+- 2781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367" y="15401"/>
                </a:moveTo>
                <a:cubicBezTo>
                  <a:pt x="18312" y="14052"/>
                  <a:pt x="18819" y="12446"/>
                  <a:pt x="18819" y="10800"/>
                </a:cubicBezTo>
                <a:cubicBezTo>
                  <a:pt x="18819" y="6371"/>
                  <a:pt x="15228" y="2781"/>
                  <a:pt x="10800" y="2781"/>
                </a:cubicBezTo>
                <a:cubicBezTo>
                  <a:pt x="9153" y="2780"/>
                  <a:pt x="7547" y="3287"/>
                  <a:pt x="6198" y="4232"/>
                </a:cubicBezTo>
                <a:close/>
                <a:moveTo>
                  <a:pt x="4232" y="6198"/>
                </a:moveTo>
                <a:cubicBezTo>
                  <a:pt x="3287" y="7547"/>
                  <a:pt x="2781" y="9153"/>
                  <a:pt x="2781" y="10799"/>
                </a:cubicBezTo>
                <a:cubicBezTo>
                  <a:pt x="2781" y="15228"/>
                  <a:pt x="6371" y="18819"/>
                  <a:pt x="10800" y="18819"/>
                </a:cubicBezTo>
                <a:cubicBezTo>
                  <a:pt x="12446" y="18819"/>
                  <a:pt x="14052" y="18312"/>
                  <a:pt x="15401" y="17367"/>
                </a:cubicBezTo>
                <a:close/>
              </a:path>
            </a:pathLst>
          </a:cu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3" name="AutoShape 35"/>
          <p:cNvSpPr>
            <a:spLocks noChangeArrowheads="1"/>
          </p:cNvSpPr>
          <p:nvPr/>
        </p:nvSpPr>
        <p:spPr bwMode="auto">
          <a:xfrm>
            <a:off x="4650967" y="2286000"/>
            <a:ext cx="379412" cy="404813"/>
          </a:xfrm>
          <a:custGeom>
            <a:avLst/>
            <a:gdLst>
              <a:gd name="G0" fmla="+- 2781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367" y="15401"/>
                </a:moveTo>
                <a:cubicBezTo>
                  <a:pt x="18312" y="14052"/>
                  <a:pt x="18819" y="12446"/>
                  <a:pt x="18819" y="10800"/>
                </a:cubicBezTo>
                <a:cubicBezTo>
                  <a:pt x="18819" y="6371"/>
                  <a:pt x="15228" y="2781"/>
                  <a:pt x="10800" y="2781"/>
                </a:cubicBezTo>
                <a:cubicBezTo>
                  <a:pt x="9153" y="2780"/>
                  <a:pt x="7547" y="3287"/>
                  <a:pt x="6198" y="4232"/>
                </a:cubicBezTo>
                <a:close/>
                <a:moveTo>
                  <a:pt x="4232" y="6198"/>
                </a:moveTo>
                <a:cubicBezTo>
                  <a:pt x="3287" y="7547"/>
                  <a:pt x="2781" y="9153"/>
                  <a:pt x="2781" y="10799"/>
                </a:cubicBezTo>
                <a:cubicBezTo>
                  <a:pt x="2781" y="15228"/>
                  <a:pt x="6371" y="18819"/>
                  <a:pt x="10800" y="18819"/>
                </a:cubicBezTo>
                <a:cubicBezTo>
                  <a:pt x="12446" y="18819"/>
                  <a:pt x="14052" y="18312"/>
                  <a:pt x="15401" y="17367"/>
                </a:cubicBezTo>
                <a:close/>
              </a:path>
            </a:pathLst>
          </a:cu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74695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5399"/>
            <a:ext cx="8945086" cy="4713513"/>
          </a:xfrm>
        </p:spPr>
        <p:txBody>
          <a:bodyPr>
            <a:normAutofit/>
          </a:bodyPr>
          <a:lstStyle/>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Kullanmakta olduğunuz gaz musluğu LPG ve NG gaz tiplerine uygun olarak çalışmaktadır. Gaz dönüşümü için mutlaka yetkili servisten destek alınmalıdır. Musluk iç kısmında yer alan ayar vidası tamamen sıkılıyken LPG konumundadır.</a:t>
            </a: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5.2- Gaz Dönüşümü</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15</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p:nvPr/>
        </p:nvPicPr>
        <p:blipFill>
          <a:blip r:embed="rId4" cstate="print"/>
          <a:srcRect l="11967" t="16456" r="16086" b="22200"/>
          <a:stretch>
            <a:fillRect/>
          </a:stretch>
        </p:blipFill>
        <p:spPr bwMode="auto">
          <a:xfrm>
            <a:off x="2858589" y="3033282"/>
            <a:ext cx="3197860" cy="2052955"/>
          </a:xfrm>
          <a:prstGeom prst="rect">
            <a:avLst/>
          </a:prstGeom>
          <a:noFill/>
          <a:ln>
            <a:noFill/>
          </a:ln>
          <a:extLst>
            <a:ext uri="{53640926-AAD7-44D8-BBD7-CCE9431645EC}">
              <a14:shadowObscured xmlns:a14="http://schemas.microsoft.com/office/drawing/2010/main"/>
            </a:ext>
          </a:extLst>
        </p:spPr>
      </p:pic>
      <p:sp>
        <p:nvSpPr>
          <p:cNvPr id="17" name="Satır Belirtme Çizgisi 1 16"/>
          <p:cNvSpPr/>
          <p:nvPr/>
        </p:nvSpPr>
        <p:spPr>
          <a:xfrm>
            <a:off x="1485900" y="4958194"/>
            <a:ext cx="1409700" cy="457200"/>
          </a:xfrm>
          <a:prstGeom prst="borderCallout1">
            <a:avLst>
              <a:gd name="adj1" fmla="val 49186"/>
              <a:gd name="adj2" fmla="val 101025"/>
              <a:gd name="adj3" fmla="val -116165"/>
              <a:gd name="adj4" fmla="val 195439"/>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a:solidFill>
                  <a:schemeClr val="tx1"/>
                </a:solidFill>
                <a:latin typeface="Tahoma" panose="020B0604030504040204" pitchFamily="34" charset="0"/>
                <a:ea typeface="Tahoma" panose="020B0604030504040204" pitchFamily="34" charset="0"/>
                <a:cs typeface="Tahoma" panose="020B0604030504040204" pitchFamily="34" charset="0"/>
              </a:rPr>
              <a:t>Ayar Vidası</a:t>
            </a:r>
          </a:p>
        </p:txBody>
      </p:sp>
    </p:spTree>
    <p:extLst>
      <p:ext uri="{BB962C8B-B14F-4D97-AF65-F5344CB8AC3E}">
        <p14:creationId xmlns:p14="http://schemas.microsoft.com/office/powerpoint/2010/main" val="357300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1007146"/>
            <a:ext cx="8764383" cy="5059010"/>
          </a:xfrm>
        </p:spPr>
        <p:txBody>
          <a:bodyPr>
            <a:normAutofit lnSpcReduction="10000"/>
          </a:bodyPr>
          <a:lstStyle/>
          <a:p>
            <a:pPr marL="0" indent="0">
              <a:buNone/>
            </a:pPr>
            <a:r>
              <a:rPr lang="tr-TR" sz="1600" dirty="0"/>
              <a:t>	</a:t>
            </a:r>
            <a:r>
              <a:rPr lang="tr-TR" sz="1600" dirty="0">
                <a:latin typeface="Tahoma" panose="020B0604030504040204" pitchFamily="34" charset="0"/>
                <a:ea typeface="Tahoma" panose="020B0604030504040204" pitchFamily="34" charset="0"/>
                <a:cs typeface="Tahoma" panose="020B0604030504040204" pitchFamily="34" charset="0"/>
              </a:rPr>
              <a:t>LPG ayarlı gaz musluğunun ayar vidası 1,5 tur döndürüldüğünde NG olarak kullanılabilir. Ayar vidası 4 tur döndürülmesi sonucunda yerinden çıkar ve gaz kaçağına sebebiyet verir.</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u="sng" dirty="0"/>
          </a:p>
          <a:p>
            <a:pPr marL="0" indent="0">
              <a:buNone/>
            </a:pPr>
            <a:r>
              <a:rPr lang="tr-TR" sz="1600" u="sng" dirty="0">
                <a:latin typeface="Tahoma" panose="020B0604030504040204" pitchFamily="34" charset="0"/>
                <a:ea typeface="Tahoma" panose="020B0604030504040204" pitchFamily="34" charset="0"/>
                <a:cs typeface="Tahoma" panose="020B0604030504040204" pitchFamily="34" charset="0"/>
              </a:rPr>
              <a:t>Not: Gaz dönüşümü için sistemin tamamlayıcı parçası enjektörün de değişecek olması nedeniyle gaz dönüşümü yetkili servis harici yapılmamalıdır. </a:t>
            </a: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16</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p:nvPr/>
        </p:nvPicPr>
        <p:blipFill>
          <a:blip r:embed="rId4" cstate="print"/>
          <a:stretch>
            <a:fillRect/>
          </a:stretch>
        </p:blipFill>
        <p:spPr bwMode="auto">
          <a:xfrm>
            <a:off x="2743200" y="1771190"/>
            <a:ext cx="4419600" cy="3375332"/>
          </a:xfrm>
          <a:prstGeom prst="rect">
            <a:avLst/>
          </a:prstGeom>
          <a:noFill/>
          <a:ln>
            <a:noFill/>
          </a:ln>
          <a:extLst>
            <a:ext uri="{53640926-AAD7-44D8-BBD7-CCE9431645EC}">
              <a14:shadowObscured xmlns:a14="http://schemas.microsoft.com/office/drawing/2010/main"/>
            </a:ext>
          </a:extLst>
        </p:spPr>
      </p:pic>
      <p:sp>
        <p:nvSpPr>
          <p:cNvPr id="2" name="Sağa Bükülü Ok 1"/>
          <p:cNvSpPr/>
          <p:nvPr/>
        </p:nvSpPr>
        <p:spPr>
          <a:xfrm rot="1197689">
            <a:off x="4953000" y="3352800"/>
            <a:ext cx="304800" cy="762000"/>
          </a:xfrm>
          <a:prstGeom prst="curvedRightArrow">
            <a:avLst/>
          </a:prstGeom>
          <a:noFill/>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634816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5399"/>
            <a:ext cx="8945086" cy="4713513"/>
          </a:xfrm>
        </p:spPr>
        <p:txBody>
          <a:bodyPr>
            <a:normAutofit/>
          </a:bodyPr>
          <a:lstStyle/>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Gaz muslukları maksimum 65 </a:t>
            </a:r>
            <a:r>
              <a:rPr lang="tr-TR" sz="1600" dirty="0" err="1">
                <a:latin typeface="Tahoma" panose="020B0604030504040204" pitchFamily="34" charset="0"/>
                <a:ea typeface="Tahoma" panose="020B0604030504040204" pitchFamily="34" charset="0"/>
                <a:cs typeface="Tahoma" panose="020B0604030504040204" pitchFamily="34" charset="0"/>
              </a:rPr>
              <a:t>mbar’a</a:t>
            </a:r>
            <a:r>
              <a:rPr lang="tr-TR" sz="1600" dirty="0">
                <a:latin typeface="Tahoma" panose="020B0604030504040204" pitchFamily="34" charset="0"/>
                <a:ea typeface="Tahoma" panose="020B0604030504040204" pitchFamily="34" charset="0"/>
                <a:cs typeface="Tahoma" panose="020B0604030504040204" pitchFamily="34" charset="0"/>
              </a:rPr>
              <a:t> dayanıklıdır. LPG gazlarda kullanım basıncı 30 </a:t>
            </a:r>
            <a:r>
              <a:rPr lang="tr-TR" sz="1600" dirty="0" err="1">
                <a:latin typeface="Tahoma" panose="020B0604030504040204" pitchFamily="34" charset="0"/>
                <a:ea typeface="Tahoma" panose="020B0604030504040204" pitchFamily="34" charset="0"/>
                <a:cs typeface="Tahoma" panose="020B0604030504040204" pitchFamily="34" charset="0"/>
              </a:rPr>
              <a:t>mbar</a:t>
            </a:r>
            <a:r>
              <a:rPr lang="tr-TR" sz="1600" dirty="0">
                <a:latin typeface="Tahoma" panose="020B0604030504040204" pitchFamily="34" charset="0"/>
                <a:ea typeface="Tahoma" panose="020B0604030504040204" pitchFamily="34" charset="0"/>
                <a:cs typeface="Tahoma" panose="020B0604030504040204" pitchFamily="34" charset="0"/>
              </a:rPr>
              <a:t>, NG gazlarda ise 20 </a:t>
            </a:r>
            <a:r>
              <a:rPr lang="tr-TR" sz="1600" dirty="0" err="1">
                <a:latin typeface="Tahoma" panose="020B0604030504040204" pitchFamily="34" charset="0"/>
                <a:ea typeface="Tahoma" panose="020B0604030504040204" pitchFamily="34" charset="0"/>
                <a:cs typeface="Tahoma" panose="020B0604030504040204" pitchFamily="34" charset="0"/>
              </a:rPr>
              <a:t>mbar’dır</a:t>
            </a:r>
            <a:r>
              <a:rPr lang="tr-TR" sz="1600" dirty="0">
                <a:latin typeface="Tahoma" panose="020B0604030504040204" pitchFamily="34" charset="0"/>
                <a:ea typeface="Tahoma" panose="020B0604030504040204" pitchFamily="34" charset="0"/>
                <a:cs typeface="Tahoma" panose="020B0604030504040204" pitchFamily="34" charset="0"/>
              </a:rPr>
              <a:t>. Dolayısı ile musluğa gelen basıncın kontrol altında olması ve belirtilen basınçtan yüksek olmaması gerekmektedir.</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Bu hususa dikkat edilmediği takdirde; </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Emniyet </a:t>
            </a:r>
            <a:r>
              <a:rPr lang="tr-TR" sz="1600" dirty="0" err="1">
                <a:latin typeface="Tahoma" panose="020B0604030504040204" pitchFamily="34" charset="0"/>
                <a:ea typeface="Tahoma" panose="020B0604030504040204" pitchFamily="34" charset="0"/>
                <a:cs typeface="Tahoma" panose="020B0604030504040204" pitchFamily="34" charset="0"/>
              </a:rPr>
              <a:t>ventili</a:t>
            </a:r>
            <a:r>
              <a:rPr lang="tr-TR" sz="1600" dirty="0">
                <a:latin typeface="Tahoma" panose="020B0604030504040204" pitchFamily="34" charset="0"/>
                <a:ea typeface="Tahoma" panose="020B0604030504040204" pitchFamily="34" charset="0"/>
                <a:cs typeface="Tahoma" panose="020B0604030504040204" pitchFamily="34" charset="0"/>
              </a:rPr>
              <a:t> contası yerinden çıkarak, musluk emniyetsiz hale gelir. Ateşleme yapılmadan musluk açık bırakılırsa gaz kaçağı oluşur. Yüksek basınçlı gaz, gaz musluğunun iç kısmındaki parçaları dağıtır ve musluğun kaçak vermesine sebep verecek hayati tehlikelere neden olur. Bu nedenle LPG gaz tiplerinde, yetkili servisin belirttiği </a:t>
            </a:r>
            <a:r>
              <a:rPr lang="tr-TR" sz="1600" dirty="0" err="1">
                <a:latin typeface="Tahoma" panose="020B0604030504040204" pitchFamily="34" charset="0"/>
                <a:ea typeface="Tahoma" panose="020B0604030504040204" pitchFamily="34" charset="0"/>
                <a:cs typeface="Tahoma" panose="020B0604030504040204" pitchFamily="34" charset="0"/>
              </a:rPr>
              <a:t>dedantör</a:t>
            </a:r>
            <a:r>
              <a:rPr lang="tr-TR" sz="1600" dirty="0">
                <a:latin typeface="Tahoma" panose="020B0604030504040204" pitchFamily="34" charset="0"/>
                <a:ea typeface="Tahoma" panose="020B0604030504040204" pitchFamily="34" charset="0"/>
                <a:cs typeface="Tahoma" panose="020B0604030504040204" pitchFamily="34" charset="0"/>
              </a:rPr>
              <a:t> kullanılmalıdır.</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5.3- Musluk Çalışma Basıncı</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17</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02000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6- İşaretlemeler</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18</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descr="C:\Users\musa\Desktop\ETB8.PNG"/>
          <p:cNvPicPr/>
          <p:nvPr/>
        </p:nvPicPr>
        <p:blipFill>
          <a:blip r:embed="rId4" cstate="print"/>
          <a:srcRect/>
          <a:stretch>
            <a:fillRect/>
          </a:stretch>
        </p:blipFill>
        <p:spPr bwMode="auto">
          <a:xfrm>
            <a:off x="990600" y="2057400"/>
            <a:ext cx="7086600" cy="1387945"/>
          </a:xfrm>
          <a:prstGeom prst="rect">
            <a:avLst/>
          </a:prstGeom>
          <a:noFill/>
          <a:ln w="9525">
            <a:noFill/>
            <a:miter lim="800000"/>
            <a:headEnd/>
            <a:tailEnd/>
          </a:ln>
        </p:spPr>
      </p:pic>
      <p:sp>
        <p:nvSpPr>
          <p:cNvPr id="15" name="Satır Belirtme Çizgisi 1 14"/>
          <p:cNvSpPr/>
          <p:nvPr/>
        </p:nvSpPr>
        <p:spPr>
          <a:xfrm>
            <a:off x="914400" y="3826312"/>
            <a:ext cx="1409700" cy="457200"/>
          </a:xfrm>
          <a:prstGeom prst="borderCallout1">
            <a:avLst>
              <a:gd name="adj1" fmla="val -2243"/>
              <a:gd name="adj2" fmla="val 54075"/>
              <a:gd name="adj3" fmla="val -100927"/>
              <a:gd name="adj4" fmla="val 95980"/>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a:solidFill>
                  <a:schemeClr val="tx1"/>
                </a:solidFill>
                <a:latin typeface="Tahoma" panose="020B0604030504040204" pitchFamily="34" charset="0"/>
                <a:ea typeface="Tahoma" panose="020B0604030504040204" pitchFamily="34" charset="0"/>
                <a:cs typeface="Tahoma" panose="020B0604030504040204" pitchFamily="34" charset="0"/>
              </a:rPr>
              <a:t>Ürün Ana Kodu</a:t>
            </a:r>
          </a:p>
        </p:txBody>
      </p:sp>
      <p:sp>
        <p:nvSpPr>
          <p:cNvPr id="16" name="Satır Belirtme Çizgisi 1 15"/>
          <p:cNvSpPr/>
          <p:nvPr/>
        </p:nvSpPr>
        <p:spPr>
          <a:xfrm>
            <a:off x="381000" y="3088595"/>
            <a:ext cx="1409700" cy="457200"/>
          </a:xfrm>
          <a:prstGeom prst="borderCallout1">
            <a:avLst>
              <a:gd name="adj1" fmla="val -338"/>
              <a:gd name="adj2" fmla="val 50369"/>
              <a:gd name="adj3" fmla="val -131404"/>
              <a:gd name="adj4" fmla="val 133045"/>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a:solidFill>
                  <a:schemeClr val="tx1"/>
                </a:solidFill>
                <a:latin typeface="Tahoma" panose="020B0604030504040204" pitchFamily="34" charset="0"/>
                <a:ea typeface="Tahoma" panose="020B0604030504040204" pitchFamily="34" charset="0"/>
                <a:cs typeface="Tahoma" panose="020B0604030504040204" pitchFamily="34" charset="0"/>
              </a:rPr>
              <a:t>Gaz Çıkış Ok</a:t>
            </a:r>
          </a:p>
        </p:txBody>
      </p:sp>
      <p:sp>
        <p:nvSpPr>
          <p:cNvPr id="17" name="Satır Belirtme Çizgisi 1 16"/>
          <p:cNvSpPr/>
          <p:nvPr/>
        </p:nvSpPr>
        <p:spPr>
          <a:xfrm>
            <a:off x="2647950" y="3846139"/>
            <a:ext cx="1409700" cy="457200"/>
          </a:xfrm>
          <a:prstGeom prst="borderCallout1">
            <a:avLst>
              <a:gd name="adj1" fmla="val 3472"/>
              <a:gd name="adj2" fmla="val 49133"/>
              <a:gd name="adj3" fmla="val -207593"/>
              <a:gd name="adj4" fmla="val -2244"/>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a:solidFill>
                  <a:schemeClr val="tx1"/>
                </a:solidFill>
                <a:latin typeface="Tahoma" panose="020B0604030504040204" pitchFamily="34" charset="0"/>
                <a:ea typeface="Tahoma" panose="020B0604030504040204" pitchFamily="34" charset="0"/>
                <a:cs typeface="Tahoma" panose="020B0604030504040204" pitchFamily="34" charset="0"/>
              </a:rPr>
              <a:t>Gaz Giriş Ok</a:t>
            </a:r>
          </a:p>
        </p:txBody>
      </p:sp>
      <p:sp>
        <p:nvSpPr>
          <p:cNvPr id="18" name="Satır Belirtme Çizgisi 1 17"/>
          <p:cNvSpPr/>
          <p:nvPr/>
        </p:nvSpPr>
        <p:spPr>
          <a:xfrm>
            <a:off x="7162800" y="3545795"/>
            <a:ext cx="1295400" cy="664261"/>
          </a:xfrm>
          <a:prstGeom prst="borderCallout1">
            <a:avLst>
              <a:gd name="adj1" fmla="val 1567"/>
              <a:gd name="adj2" fmla="val 50986"/>
              <a:gd name="adj3" fmla="val -144505"/>
              <a:gd name="adj4" fmla="val -12157"/>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100" dirty="0">
                <a:solidFill>
                  <a:schemeClr val="tx1"/>
                </a:solidFill>
                <a:latin typeface="Tahoma" panose="020B0604030504040204" pitchFamily="34" charset="0"/>
                <a:ea typeface="Tahoma" panose="020B0604030504040204" pitchFamily="34" charset="0"/>
                <a:cs typeface="Tahoma" panose="020B0604030504040204" pitchFamily="34" charset="0"/>
              </a:rPr>
              <a:t>Firma Logosu, </a:t>
            </a:r>
          </a:p>
          <a:p>
            <a:pPr algn="ctr"/>
            <a:r>
              <a:rPr lang="tr-TR" sz="1100" dirty="0">
                <a:solidFill>
                  <a:schemeClr val="tx1"/>
                </a:solidFill>
                <a:latin typeface="Tahoma" panose="020B0604030504040204" pitchFamily="34" charset="0"/>
                <a:ea typeface="Tahoma" panose="020B0604030504040204" pitchFamily="34" charset="0"/>
                <a:cs typeface="Tahoma" panose="020B0604030504040204" pitchFamily="34" charset="0"/>
              </a:rPr>
              <a:t>CE Logosu, </a:t>
            </a:r>
          </a:p>
          <a:p>
            <a:pPr algn="ctr"/>
            <a:r>
              <a:rPr lang="tr-TR" sz="1100" dirty="0">
                <a:solidFill>
                  <a:schemeClr val="tx1"/>
                </a:solidFill>
                <a:latin typeface="Tahoma" panose="020B0604030504040204" pitchFamily="34" charset="0"/>
                <a:ea typeface="Tahoma" panose="020B0604030504040204" pitchFamily="34" charset="0"/>
                <a:cs typeface="Tahoma" panose="020B0604030504040204" pitchFamily="34" charset="0"/>
              </a:rPr>
              <a:t>CE numarası, </a:t>
            </a:r>
          </a:p>
          <a:p>
            <a:pPr algn="ctr"/>
            <a:r>
              <a:rPr lang="tr-TR" sz="1100" dirty="0">
                <a:solidFill>
                  <a:schemeClr val="tx1"/>
                </a:solidFill>
                <a:latin typeface="Tahoma" panose="020B0604030504040204" pitchFamily="34" charset="0"/>
                <a:ea typeface="Tahoma" panose="020B0604030504040204" pitchFamily="34" charset="0"/>
                <a:cs typeface="Tahoma" panose="020B0604030504040204" pitchFamily="34" charset="0"/>
              </a:rPr>
              <a:t>Üretim Yılı</a:t>
            </a:r>
          </a:p>
        </p:txBody>
      </p:sp>
      <p:sp>
        <p:nvSpPr>
          <p:cNvPr id="19" name="Satır Belirtme Çizgisi 1 18"/>
          <p:cNvSpPr/>
          <p:nvPr/>
        </p:nvSpPr>
        <p:spPr>
          <a:xfrm>
            <a:off x="5143500" y="3717454"/>
            <a:ext cx="1409700" cy="457200"/>
          </a:xfrm>
          <a:prstGeom prst="borderCallout1">
            <a:avLst>
              <a:gd name="adj1" fmla="val 1567"/>
              <a:gd name="adj2" fmla="val 50986"/>
              <a:gd name="adj3" fmla="val -260927"/>
              <a:gd name="adj4" fmla="val 92273"/>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a:solidFill>
                  <a:schemeClr val="tx1"/>
                </a:solidFill>
                <a:latin typeface="Tahoma" panose="020B0604030504040204" pitchFamily="34" charset="0"/>
                <a:ea typeface="Tahoma" panose="020B0604030504040204" pitchFamily="34" charset="0"/>
                <a:cs typeface="Tahoma" panose="020B0604030504040204" pitchFamily="34" charset="0"/>
              </a:rPr>
              <a:t>Max</a:t>
            </a:r>
            <a:r>
              <a:rPr lang="tr-TR" sz="1200" dirty="0">
                <a:solidFill>
                  <a:schemeClr val="tx1"/>
                </a:solidFill>
                <a:latin typeface="Tahoma" panose="020B0604030504040204" pitchFamily="34" charset="0"/>
                <a:ea typeface="Tahoma" panose="020B0604030504040204" pitchFamily="34" charset="0"/>
                <a:cs typeface="Tahoma" panose="020B0604030504040204" pitchFamily="34" charset="0"/>
              </a:rPr>
              <a:t>. Basınç</a:t>
            </a:r>
          </a:p>
        </p:txBody>
      </p:sp>
    </p:spTree>
    <p:extLst>
      <p:ext uri="{BB962C8B-B14F-4D97-AF65-F5344CB8AC3E}">
        <p14:creationId xmlns:p14="http://schemas.microsoft.com/office/powerpoint/2010/main" val="1180995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7- Atıf Yapılan Standartlar</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19</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Content Placeholder 2"/>
          <p:cNvSpPr>
            <a:spLocks noGrp="1"/>
          </p:cNvSpPr>
          <p:nvPr>
            <p:ph idx="1"/>
          </p:nvPr>
        </p:nvSpPr>
        <p:spPr>
          <a:xfrm>
            <a:off x="0" y="1550108"/>
            <a:ext cx="8945086" cy="4713513"/>
          </a:xfrm>
        </p:spPr>
        <p:txBody>
          <a:bodyPr>
            <a:normAutofit/>
          </a:bodyPr>
          <a:lstStyle/>
          <a:p>
            <a:pPr marL="0" indent="0">
              <a:buNone/>
            </a:pPr>
            <a:endParaRPr lang="tr-TR" sz="1600" dirty="0"/>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1-TS EN 13611; Emniyet ve Kontrol Tertibatları-Gaz Brülörleri ve Gaz Yakan Cihazlar İçin </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2-TS EN 126; Çok fonksiyonlu kontrol tertibatları – Gaz yakan cihazlar için</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3-TS EN 30-1-1; Pişirme Cihazları, Gaz yakan, Ev Tipi </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323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sim 20"/>
          <p:cNvPicPr>
            <a:picLocks noChangeAspect="1"/>
          </p:cNvPicPr>
          <p:nvPr/>
        </p:nvPicPr>
        <p:blipFill rotWithShape="1">
          <a:blip r:embed="rId3" cstate="print">
            <a:extLst>
              <a:ext uri="{28A0092B-C50C-407E-A947-70E740481C1C}">
                <a14:useLocalDpi xmlns:a14="http://schemas.microsoft.com/office/drawing/2010/main" val="0"/>
              </a:ext>
            </a:extLst>
          </a:blip>
          <a:srcRect l="16931" t="29167" r="30159" b="27083"/>
          <a:stretch/>
        </p:blipFill>
        <p:spPr>
          <a:xfrm>
            <a:off x="440786" y="1653204"/>
            <a:ext cx="2797714" cy="1836000"/>
          </a:xfrm>
          <a:prstGeom prst="rect">
            <a:avLst/>
          </a:prstGeom>
        </p:spPr>
      </p:pic>
      <p:pic>
        <p:nvPicPr>
          <p:cNvPr id="20" name="Resim 19"/>
          <p:cNvPicPr>
            <a:picLocks noChangeAspect="1"/>
          </p:cNvPicPr>
          <p:nvPr/>
        </p:nvPicPr>
        <p:blipFill rotWithShape="1">
          <a:blip r:embed="rId4" cstate="print">
            <a:extLst>
              <a:ext uri="{28A0092B-C50C-407E-A947-70E740481C1C}">
                <a14:useLocalDpi xmlns:a14="http://schemas.microsoft.com/office/drawing/2010/main" val="0"/>
              </a:ext>
            </a:extLst>
          </a:blip>
          <a:srcRect l="26852" t="22917" r="16931" b="27083"/>
          <a:stretch/>
        </p:blipFill>
        <p:spPr>
          <a:xfrm>
            <a:off x="5257800" y="1557035"/>
            <a:ext cx="2601000" cy="1836000"/>
          </a:xfrm>
          <a:prstGeom prst="rect">
            <a:avLst/>
          </a:prstGeom>
        </p:spPr>
      </p:pic>
      <p:pic>
        <p:nvPicPr>
          <p:cNvPr id="3" name="Resim 2"/>
          <p:cNvPicPr>
            <a:picLocks noChangeAspect="1"/>
          </p:cNvPicPr>
          <p:nvPr/>
        </p:nvPicPr>
        <p:blipFill rotWithShape="1">
          <a:blip r:embed="rId5" cstate="print">
            <a:extLst>
              <a:ext uri="{28A0092B-C50C-407E-A947-70E740481C1C}">
                <a14:useLocalDpi xmlns:a14="http://schemas.microsoft.com/office/drawing/2010/main" val="0"/>
              </a:ext>
            </a:extLst>
          </a:blip>
          <a:srcRect l="25490" t="9415" r="24376" b="27678"/>
          <a:stretch/>
        </p:blipFill>
        <p:spPr>
          <a:xfrm>
            <a:off x="457200" y="3807138"/>
            <a:ext cx="2665161" cy="1836000"/>
          </a:xfrm>
          <a:prstGeom prst="rect">
            <a:avLst/>
          </a:prstGeom>
        </p:spPr>
      </p:pic>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6"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14400"/>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Emniyetli Fırın Musluklarımız</a:t>
            </a:r>
            <a:endParaRPr lang="tr-TR" sz="3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2</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8"/>
          <p:cNvSpPr txBox="1"/>
          <p:nvPr/>
        </p:nvSpPr>
        <p:spPr>
          <a:xfrm>
            <a:off x="76200" y="5795131"/>
            <a:ext cx="9144000" cy="369332"/>
          </a:xfrm>
          <a:prstGeom prst="rect">
            <a:avLst/>
          </a:prstGeom>
          <a:noFill/>
        </p:spPr>
        <p:txBody>
          <a:bodyPr wrap="square" rtlCol="0">
            <a:spAutoFit/>
          </a:bodyPr>
          <a:lstStyle/>
          <a:p>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Doküman içeriğin telif hakları, </a:t>
            </a:r>
            <a:r>
              <a:rPr lang="tr-TR" sz="9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Turaş</a:t>
            </a:r>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Gaz Armatürleri </a:t>
            </a:r>
            <a:r>
              <a:rPr lang="tr-TR" sz="9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A.Ş.’ye</a:t>
            </a:r>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aittir. Doküman, ticari Kullanım ve dağıtım amacı ile kopyalanamaz, değiştirilemez veya başka bir alanda kullanılamaz. Bu dokümanın herhangi bir kısmının izinsiz çoğaltılması, kopyalanması veya kullanımı kesinlikle yasaktır.</a:t>
            </a:r>
          </a:p>
        </p:txBody>
      </p:sp>
      <p:sp>
        <p:nvSpPr>
          <p:cNvPr id="15" name="Sağ Ok 14"/>
          <p:cNvSpPr/>
          <p:nvPr/>
        </p:nvSpPr>
        <p:spPr>
          <a:xfrm>
            <a:off x="457200" y="1834303"/>
            <a:ext cx="762000" cy="349980"/>
          </a:xfrm>
          <a:prstGeom prst="rightArrow">
            <a:avLst/>
          </a:prstGeom>
          <a:solidFill>
            <a:schemeClr val="bg1"/>
          </a:solid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ET-V</a:t>
            </a:r>
          </a:p>
        </p:txBody>
      </p:sp>
      <p:sp>
        <p:nvSpPr>
          <p:cNvPr id="16" name="Sağ Ok 15"/>
          <p:cNvSpPr/>
          <p:nvPr/>
        </p:nvSpPr>
        <p:spPr>
          <a:xfrm>
            <a:off x="4953000" y="1946568"/>
            <a:ext cx="762000" cy="349980"/>
          </a:xfrm>
          <a:prstGeom prst="rightArrow">
            <a:avLst/>
          </a:prstGeom>
          <a:solidFill>
            <a:schemeClr val="bg1"/>
          </a:solid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ET-B</a:t>
            </a:r>
          </a:p>
        </p:txBody>
      </p:sp>
      <p:sp>
        <p:nvSpPr>
          <p:cNvPr id="17" name="Sağ Ok 16"/>
          <p:cNvSpPr/>
          <p:nvPr/>
        </p:nvSpPr>
        <p:spPr>
          <a:xfrm>
            <a:off x="153180" y="4349621"/>
            <a:ext cx="762000" cy="349980"/>
          </a:xfrm>
          <a:prstGeom prst="rightArrow">
            <a:avLst/>
          </a:prstGeom>
          <a:solidFill>
            <a:schemeClr val="bg1"/>
          </a:solid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EC-B</a:t>
            </a:r>
          </a:p>
        </p:txBody>
      </p:sp>
      <p:pic>
        <p:nvPicPr>
          <p:cNvPr id="2" name="Resim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4292" y="3847328"/>
            <a:ext cx="2337816" cy="1834896"/>
          </a:xfrm>
          <a:prstGeom prst="rect">
            <a:avLst/>
          </a:prstGeom>
        </p:spPr>
      </p:pic>
      <p:sp>
        <p:nvSpPr>
          <p:cNvPr id="19" name="Sağ Ok 18"/>
          <p:cNvSpPr/>
          <p:nvPr/>
        </p:nvSpPr>
        <p:spPr>
          <a:xfrm>
            <a:off x="5029200" y="4406344"/>
            <a:ext cx="824578" cy="358432"/>
          </a:xfrm>
          <a:prstGeom prst="rightArrow">
            <a:avLst/>
          </a:prstGeom>
          <a:solidFill>
            <a:schemeClr val="bg1"/>
          </a:solid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t>PET-A</a:t>
            </a:r>
          </a:p>
        </p:txBody>
      </p:sp>
    </p:spTree>
    <p:extLst>
      <p:ext uri="{BB962C8B-B14F-4D97-AF65-F5344CB8AC3E}">
        <p14:creationId xmlns:p14="http://schemas.microsoft.com/office/powerpoint/2010/main" val="109854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14400"/>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İçindekiler </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3</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a:spLocks noGrp="1" noChangeArrowheads="1"/>
          </p:cNvSpPr>
          <p:nvPr>
            <p:ph idx="1"/>
          </p:nvPr>
        </p:nvSpPr>
        <p:spPr bwMode="auto">
          <a:xfrm>
            <a:off x="533400" y="1678972"/>
            <a:ext cx="6477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34188" algn="r"/>
              </a:tabLst>
              <a:defRPr>
                <a:solidFill>
                  <a:schemeClr val="tx1"/>
                </a:solidFill>
                <a:latin typeface="Arial" panose="020B0604020202020204" pitchFamily="34" charset="0"/>
              </a:defRPr>
            </a:lvl1pPr>
            <a:lvl2pPr eaLnBrk="0" fontAlgn="base" hangingPunct="0">
              <a:spcBef>
                <a:spcPct val="0"/>
              </a:spcBef>
              <a:spcAft>
                <a:spcPct val="0"/>
              </a:spcAft>
              <a:tabLst>
                <a:tab pos="6834188" algn="r"/>
              </a:tabLst>
              <a:defRPr>
                <a:solidFill>
                  <a:schemeClr val="tx1"/>
                </a:solidFill>
                <a:latin typeface="Arial" panose="020B0604020202020204" pitchFamily="34" charset="0"/>
              </a:defRPr>
            </a:lvl2pPr>
            <a:lvl3pPr eaLnBrk="0" fontAlgn="base" hangingPunct="0">
              <a:spcBef>
                <a:spcPct val="0"/>
              </a:spcBef>
              <a:spcAft>
                <a:spcPct val="0"/>
              </a:spcAft>
              <a:tabLst>
                <a:tab pos="6834188" algn="r"/>
              </a:tabLst>
              <a:defRPr>
                <a:solidFill>
                  <a:schemeClr val="tx1"/>
                </a:solidFill>
                <a:latin typeface="Arial" panose="020B0604020202020204" pitchFamily="34" charset="0"/>
              </a:defRPr>
            </a:lvl3pPr>
            <a:lvl4pPr eaLnBrk="0" fontAlgn="base" hangingPunct="0">
              <a:spcBef>
                <a:spcPct val="0"/>
              </a:spcBef>
              <a:spcAft>
                <a:spcPct val="0"/>
              </a:spcAft>
              <a:tabLst>
                <a:tab pos="6834188" algn="r"/>
              </a:tabLst>
              <a:defRPr>
                <a:solidFill>
                  <a:schemeClr val="tx1"/>
                </a:solidFill>
                <a:latin typeface="Arial" panose="020B0604020202020204" pitchFamily="34" charset="0"/>
              </a:defRPr>
            </a:lvl4pPr>
            <a:lvl5pPr eaLnBrk="0" fontAlgn="base" hangingPunct="0">
              <a:spcBef>
                <a:spcPct val="0"/>
              </a:spcBef>
              <a:spcAft>
                <a:spcPct val="0"/>
              </a:spcAft>
              <a:tabLst>
                <a:tab pos="6834188" algn="r"/>
              </a:tabLst>
              <a:defRPr>
                <a:solidFill>
                  <a:schemeClr val="tx1"/>
                </a:solidFill>
                <a:latin typeface="Arial" panose="020B0604020202020204" pitchFamily="34" charset="0"/>
              </a:defRPr>
            </a:lvl5pPr>
            <a:lvl6pPr eaLnBrk="0" fontAlgn="base" hangingPunct="0">
              <a:spcBef>
                <a:spcPct val="0"/>
              </a:spcBef>
              <a:spcAft>
                <a:spcPct val="0"/>
              </a:spcAft>
              <a:tabLst>
                <a:tab pos="6834188" algn="r"/>
              </a:tabLst>
              <a:defRPr>
                <a:solidFill>
                  <a:schemeClr val="tx1"/>
                </a:solidFill>
                <a:latin typeface="Arial" panose="020B0604020202020204" pitchFamily="34" charset="0"/>
              </a:defRPr>
            </a:lvl6pPr>
            <a:lvl7pPr eaLnBrk="0" fontAlgn="base" hangingPunct="0">
              <a:spcBef>
                <a:spcPct val="0"/>
              </a:spcBef>
              <a:spcAft>
                <a:spcPct val="0"/>
              </a:spcAft>
              <a:tabLst>
                <a:tab pos="6834188" algn="r"/>
              </a:tabLst>
              <a:defRPr>
                <a:solidFill>
                  <a:schemeClr val="tx1"/>
                </a:solidFill>
                <a:latin typeface="Arial" panose="020B0604020202020204" pitchFamily="34" charset="0"/>
              </a:defRPr>
            </a:lvl7pPr>
            <a:lvl8pPr eaLnBrk="0" fontAlgn="base" hangingPunct="0">
              <a:spcBef>
                <a:spcPct val="0"/>
              </a:spcBef>
              <a:spcAft>
                <a:spcPct val="0"/>
              </a:spcAft>
              <a:tabLst>
                <a:tab pos="6834188" algn="r"/>
              </a:tabLst>
              <a:defRPr>
                <a:solidFill>
                  <a:schemeClr val="tx1"/>
                </a:solidFill>
                <a:latin typeface="Arial" panose="020B0604020202020204" pitchFamily="34" charset="0"/>
              </a:defRPr>
            </a:lvl8pPr>
            <a:lvl9pPr eaLnBrk="0" fontAlgn="base" hangingPunct="0">
              <a:spcBef>
                <a:spcPct val="0"/>
              </a:spcBef>
              <a:spcAft>
                <a:spcPct val="0"/>
              </a:spcAft>
              <a:tabLst>
                <a:tab pos="6834188" algn="r"/>
              </a:tabLs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r>
              <a:rPr kumimoji="0" lang="tr-TR" altLang="tr-TR" sz="20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1-Önsöz</a:t>
            </a:r>
          </a:p>
          <a:p>
            <a:pPr marL="0" lvl="0" indent="449263">
              <a:buNone/>
            </a:pPr>
            <a:r>
              <a:rPr lang="tr-TR" altLang="tr-TR" sz="2000" dirty="0">
                <a:latin typeface="Tahoma" panose="020B0604030504040204" pitchFamily="34" charset="0"/>
                <a:ea typeface="Tahoma" panose="020B0604030504040204" pitchFamily="34" charset="0"/>
                <a:cs typeface="Tahoma" panose="020B0604030504040204" pitchFamily="34" charset="0"/>
              </a:rPr>
              <a:t>2-</a:t>
            </a:r>
            <a:r>
              <a:rPr lang="tr-TR" sz="2000" dirty="0">
                <a:latin typeface="Tahoma" panose="020B0604030504040204" pitchFamily="34" charset="0"/>
                <a:ea typeface="Tahoma" panose="020B0604030504040204" pitchFamily="34" charset="0"/>
                <a:cs typeface="Tahoma" panose="020B0604030504040204" pitchFamily="34" charset="0"/>
              </a:rPr>
              <a:t>Musluğun Kullanım Amacı</a:t>
            </a:r>
          </a:p>
          <a:p>
            <a:pPr marL="0" lvl="0" indent="449263">
              <a:buNone/>
            </a:pPr>
            <a:r>
              <a:rPr kumimoji="0" lang="tr-TR" altLang="tr-TR" sz="20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3-</a:t>
            </a:r>
            <a:r>
              <a:rPr lang="tr-TR" sz="2000" dirty="0">
                <a:latin typeface="Tahoma" panose="020B0604030504040204" pitchFamily="34" charset="0"/>
                <a:ea typeface="Tahoma" panose="020B0604030504040204" pitchFamily="34" charset="0"/>
                <a:cs typeface="Tahoma" panose="020B0604030504040204" pitchFamily="34" charset="0"/>
              </a:rPr>
              <a:t>Musluk Teknik Özellikleri</a:t>
            </a:r>
          </a:p>
          <a:p>
            <a:pPr marL="0" lvl="0" indent="449263">
              <a:buNone/>
            </a:pPr>
            <a:r>
              <a:rPr kumimoji="0" lang="tr-TR" altLang="tr-TR" sz="20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4-</a:t>
            </a:r>
            <a:r>
              <a:rPr lang="tr-TR" sz="2000" dirty="0">
                <a:latin typeface="Tahoma" panose="020B0604030504040204" pitchFamily="34" charset="0"/>
                <a:ea typeface="Tahoma" panose="020B0604030504040204" pitchFamily="34" charset="0"/>
                <a:cs typeface="Tahoma" panose="020B0604030504040204" pitchFamily="34" charset="0"/>
              </a:rPr>
              <a:t>Ürün Montajı</a:t>
            </a:r>
            <a:endParaRPr kumimoji="0" lang="tr-TR" altLang="tr-TR" sz="20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a:p>
            <a:pPr marL="0" lvl="0" indent="449263">
              <a:buNone/>
            </a:pPr>
            <a:r>
              <a:rPr lang="tr-TR" altLang="tr-TR" sz="2000" dirty="0">
                <a:latin typeface="Tahoma" panose="020B0604030504040204" pitchFamily="34" charset="0"/>
                <a:ea typeface="Tahoma" panose="020B0604030504040204" pitchFamily="34" charset="0"/>
                <a:cs typeface="Tahoma" panose="020B0604030504040204" pitchFamily="34" charset="0"/>
              </a:rPr>
              <a:t>4.1-</a:t>
            </a:r>
            <a:r>
              <a:rPr lang="tr-TR" sz="2000" dirty="0">
                <a:latin typeface="Tahoma" panose="020B0604030504040204" pitchFamily="34" charset="0"/>
                <a:ea typeface="Tahoma" panose="020B0604030504040204" pitchFamily="34" charset="0"/>
                <a:cs typeface="Tahoma" panose="020B0604030504040204" pitchFamily="34" charset="0"/>
              </a:rPr>
              <a:t>Ana Gaz Dağıtım Borusu Montajı</a:t>
            </a:r>
          </a:p>
          <a:p>
            <a:pPr marL="0" lvl="0" indent="449263">
              <a:buNone/>
            </a:pPr>
            <a:r>
              <a:rPr lang="tr-TR" altLang="tr-TR" sz="2000" dirty="0">
                <a:latin typeface="Tahoma" panose="020B0604030504040204" pitchFamily="34" charset="0"/>
                <a:ea typeface="Tahoma" panose="020B0604030504040204" pitchFamily="34" charset="0"/>
                <a:cs typeface="Tahoma" panose="020B0604030504040204" pitchFamily="34" charset="0"/>
              </a:rPr>
              <a:t>4.2-</a:t>
            </a:r>
            <a:r>
              <a:rPr lang="tr-TR" sz="2000" dirty="0">
                <a:latin typeface="Tahoma" panose="020B0604030504040204" pitchFamily="34" charset="0"/>
                <a:ea typeface="Tahoma" panose="020B0604030504040204" pitchFamily="34" charset="0"/>
                <a:cs typeface="Tahoma" panose="020B0604030504040204" pitchFamily="34" charset="0"/>
              </a:rPr>
              <a:t>Yakıcı Dağıtım Borusu Montajı	</a:t>
            </a:r>
          </a:p>
          <a:p>
            <a:pPr marL="0" lvl="0" indent="449263">
              <a:buNone/>
            </a:pPr>
            <a:r>
              <a:rPr lang="tr-TR" altLang="tr-TR" sz="2000" dirty="0">
                <a:latin typeface="Tahoma" panose="020B0604030504040204" pitchFamily="34" charset="0"/>
                <a:ea typeface="Tahoma" panose="020B0604030504040204" pitchFamily="34" charset="0"/>
                <a:cs typeface="Tahoma" panose="020B0604030504040204" pitchFamily="34" charset="0"/>
              </a:rPr>
              <a:t>5-</a:t>
            </a:r>
            <a:r>
              <a:rPr lang="tr-TR" sz="2000" dirty="0">
                <a:latin typeface="Tahoma" panose="020B0604030504040204" pitchFamily="34" charset="0"/>
                <a:ea typeface="Tahoma" panose="020B0604030504040204" pitchFamily="34" charset="0"/>
                <a:cs typeface="Tahoma" panose="020B0604030504040204" pitchFamily="34" charset="0"/>
              </a:rPr>
              <a:t>Genel Musluk Kullanım Bilgileri</a:t>
            </a:r>
          </a:p>
          <a:p>
            <a:pPr marL="0" lvl="0" indent="449263">
              <a:buNone/>
            </a:pPr>
            <a:r>
              <a:rPr lang="tr-TR" sz="2000" dirty="0">
                <a:latin typeface="Tahoma" panose="020B0604030504040204" pitchFamily="34" charset="0"/>
                <a:ea typeface="Tahoma" panose="020B0604030504040204" pitchFamily="34" charset="0"/>
                <a:cs typeface="Tahoma" panose="020B0604030504040204" pitchFamily="34" charset="0"/>
              </a:rPr>
              <a:t>5.1-Emniyet </a:t>
            </a:r>
            <a:r>
              <a:rPr lang="tr-TR" sz="2000" dirty="0" err="1">
                <a:latin typeface="Tahoma" panose="020B0604030504040204" pitchFamily="34" charset="0"/>
                <a:ea typeface="Tahoma" panose="020B0604030504040204" pitchFamily="34" charset="0"/>
                <a:cs typeface="Tahoma" panose="020B0604030504040204" pitchFamily="34" charset="0"/>
              </a:rPr>
              <a:t>Ventili</a:t>
            </a:r>
            <a:endParaRPr lang="tr-TR" sz="2000" dirty="0">
              <a:latin typeface="Tahoma" panose="020B0604030504040204" pitchFamily="34" charset="0"/>
              <a:ea typeface="Tahoma" panose="020B0604030504040204" pitchFamily="34" charset="0"/>
              <a:cs typeface="Tahoma" panose="020B0604030504040204" pitchFamily="34" charset="0"/>
            </a:endParaRPr>
          </a:p>
          <a:p>
            <a:pPr marL="0" lvl="0" indent="449263">
              <a:buNone/>
            </a:pPr>
            <a:r>
              <a:rPr lang="tr-TR" sz="2000" dirty="0">
                <a:latin typeface="Tahoma" panose="020B0604030504040204" pitchFamily="34" charset="0"/>
                <a:ea typeface="Tahoma" panose="020B0604030504040204" pitchFamily="34" charset="0"/>
                <a:cs typeface="Tahoma" panose="020B0604030504040204" pitchFamily="34" charset="0"/>
              </a:rPr>
              <a:t>5.2-Gaz Dönüşümü</a:t>
            </a:r>
          </a:p>
          <a:p>
            <a:pPr marL="0" lvl="0" indent="449263">
              <a:buNone/>
            </a:pPr>
            <a:r>
              <a:rPr lang="tr-TR" sz="2000" dirty="0">
                <a:latin typeface="Tahoma" panose="020B0604030504040204" pitchFamily="34" charset="0"/>
                <a:ea typeface="Tahoma" panose="020B0604030504040204" pitchFamily="34" charset="0"/>
                <a:cs typeface="Tahoma" panose="020B0604030504040204" pitchFamily="34" charset="0"/>
              </a:rPr>
              <a:t>5.3-Musluk Çalışma Basıncı</a:t>
            </a:r>
          </a:p>
          <a:p>
            <a:pPr marL="0" lvl="0" indent="449263">
              <a:buNone/>
            </a:pPr>
            <a:r>
              <a:rPr lang="tr-TR" altLang="tr-TR" sz="2000" dirty="0">
                <a:latin typeface="Tahoma" panose="020B0604030504040204" pitchFamily="34" charset="0"/>
                <a:ea typeface="Tahoma" panose="020B0604030504040204" pitchFamily="34" charset="0"/>
                <a:cs typeface="Tahoma" panose="020B0604030504040204" pitchFamily="34" charset="0"/>
              </a:rPr>
              <a:t>6-İşaretlemeler</a:t>
            </a:r>
          </a:p>
          <a:p>
            <a:pPr marL="0" lvl="0" indent="449263">
              <a:buNone/>
            </a:pPr>
            <a:r>
              <a:rPr lang="tr-TR" altLang="tr-TR" sz="2000" dirty="0">
                <a:latin typeface="Tahoma" panose="020B0604030504040204" pitchFamily="34" charset="0"/>
                <a:ea typeface="Tahoma" panose="020B0604030504040204" pitchFamily="34" charset="0"/>
                <a:cs typeface="Tahoma" panose="020B0604030504040204" pitchFamily="34" charset="0"/>
              </a:rPr>
              <a:t>7-Atıf Yapılan Standartlar</a:t>
            </a:r>
            <a:endParaRPr kumimoji="0" lang="tr-TR" altLang="tr-TR" sz="20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p:txBody>
      </p:sp>
      <p:sp>
        <p:nvSpPr>
          <p:cNvPr id="11" name="TextBox 8"/>
          <p:cNvSpPr txBox="1"/>
          <p:nvPr/>
        </p:nvSpPr>
        <p:spPr>
          <a:xfrm>
            <a:off x="76200" y="5795131"/>
            <a:ext cx="9144000" cy="369332"/>
          </a:xfrm>
          <a:prstGeom prst="rect">
            <a:avLst/>
          </a:prstGeom>
          <a:noFill/>
        </p:spPr>
        <p:txBody>
          <a:bodyPr wrap="square" rtlCol="0">
            <a:spAutoFit/>
          </a:bodyPr>
          <a:lstStyle/>
          <a:p>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Doküman içeriğin telif hakları, </a:t>
            </a:r>
            <a:r>
              <a:rPr lang="tr-TR" sz="9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Turaş</a:t>
            </a:r>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Gaz Armatürleri </a:t>
            </a:r>
            <a:r>
              <a:rPr lang="tr-TR" sz="9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A.Ş.’ye</a:t>
            </a:r>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aittir. Doküman, ticari Kullanım ve dağıtım amacı ile kopyalanamaz, değiştirilemez veya başka bir alanda kullanılamaz. Bu dokümanın herhangi bir kısmının izinsiz çoğaltılması, kopyalanması veya kullanımı kesinlikle yasaktır.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686800" cy="4114800"/>
          </a:xfrm>
        </p:spPr>
        <p:txBody>
          <a:bodyPr>
            <a:normAutofit/>
          </a:bodyPr>
          <a:lstStyle/>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Değerli Müşterimiz,</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Ürününüzün size uzun süre hizmet edebilmesi için lütfen bu kullanım kılavuzunu dikkatlice okuyunuz ve gereksinim duyduğunuzda tekrar başvurmak için saklayınız. </a:t>
            </a: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Bu doküman, kullanmakta olduğunuz tam boy fırın beklerinin yanış kontrolünü sağlayan gaz musluklarının kullanımı ve dikkat edilmesi gereken hususları içermektedir.  </a:t>
            </a: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Gaz muslukları, gaz ile çalışan hassas parçalar olduğundan, bu dokümanın dikkatli bir şekilde incelenmesi gerekmektedir.</a:t>
            </a: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Sonucunda oluşabilecek hayati riskler önlenecek ve gerek musluğun gerek ise ocağınızın kullanım ömrünün uzun sürmesi sağlanacaktır.</a:t>
            </a: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14400"/>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1- Önsöz</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4</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9680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914" y="1654668"/>
            <a:ext cx="8746172" cy="3962400"/>
          </a:xfrm>
        </p:spPr>
        <p:txBody>
          <a:bodyPr>
            <a:normAutofit/>
          </a:bodyPr>
          <a:lstStyle/>
          <a:p>
            <a:pPr marL="285750" indent="-285750">
              <a:buFont typeface="Wingdings" panose="05000000000000000000" pitchFamily="2" charset="2"/>
              <a:buChar char="Ø"/>
            </a:pPr>
            <a:r>
              <a:rPr lang="tr-TR" sz="1600" dirty="0">
                <a:latin typeface="Tahoma" panose="020B0604030504040204" pitchFamily="34" charset="0"/>
                <a:ea typeface="Tahoma" panose="020B0604030504040204" pitchFamily="34" charset="0"/>
                <a:cs typeface="Tahoma" panose="020B0604030504040204" pitchFamily="34" charset="0"/>
              </a:rPr>
              <a:t>Tedarik etmiş olduğunuz gaz musluğu, evsel pişirici fırın ve ocaklarda doğalgaz ve </a:t>
            </a:r>
            <a:r>
              <a:rPr lang="tr-TR" sz="1600" dirty="0" err="1">
                <a:latin typeface="Tahoma" panose="020B0604030504040204" pitchFamily="34" charset="0"/>
                <a:ea typeface="Tahoma" panose="020B0604030504040204" pitchFamily="34" charset="0"/>
                <a:cs typeface="Tahoma" panose="020B0604030504040204" pitchFamily="34" charset="0"/>
              </a:rPr>
              <a:t>lpg</a:t>
            </a:r>
            <a:r>
              <a:rPr lang="tr-TR" sz="1600" dirty="0">
                <a:latin typeface="Tahoma" panose="020B0604030504040204" pitchFamily="34" charset="0"/>
                <a:ea typeface="Tahoma" panose="020B0604030504040204" pitchFamily="34" charset="0"/>
                <a:cs typeface="Tahoma" panose="020B0604030504040204" pitchFamily="34" charset="0"/>
              </a:rPr>
              <a:t> ile çalışabilen, gazın yakıcı kafalara ulaşmasını sağlamada, açma-kısma-kapama işlevlerini yerine getirmekte kullanılmaktadır. </a:t>
            </a:r>
          </a:p>
          <a:p>
            <a:pPr marL="285750" indent="-285750">
              <a:buFont typeface="Wingdings" panose="05000000000000000000" pitchFamily="2" charset="2"/>
              <a:buChar char="Ø"/>
            </a:pPr>
            <a:endParaRPr lang="tr-TR" sz="2400" dirty="0">
              <a:latin typeface="Tahoma" pitchFamily="34" charset="0"/>
              <a:ea typeface="Tahoma" pitchFamily="34" charset="0"/>
              <a:cs typeface="Tahoma"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2- Musluğun Kullanım Amacı </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5</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p:nvPr/>
        </p:nvPicPr>
        <p:blipFill>
          <a:blip r:embed="rId4" cstate="print"/>
          <a:srcRect l="11484" t="15850" r="15817" b="20748"/>
          <a:stretch>
            <a:fillRect/>
          </a:stretch>
        </p:blipFill>
        <p:spPr bwMode="auto">
          <a:xfrm>
            <a:off x="4892526" y="2996741"/>
            <a:ext cx="3776345" cy="2484120"/>
          </a:xfrm>
          <a:prstGeom prst="rect">
            <a:avLst/>
          </a:prstGeom>
          <a:noFill/>
          <a:ln>
            <a:noFill/>
          </a:ln>
        </p:spPr>
      </p:pic>
      <p:pic>
        <p:nvPicPr>
          <p:cNvPr id="14" name="Resim 13"/>
          <p:cNvPicPr/>
          <p:nvPr/>
        </p:nvPicPr>
        <p:blipFill>
          <a:blip r:embed="rId5" cstate="print"/>
          <a:srcRect l="13508" t="13502" r="12952" b="15546"/>
          <a:stretch>
            <a:fillRect/>
          </a:stretch>
        </p:blipFill>
        <p:spPr bwMode="auto">
          <a:xfrm>
            <a:off x="457200" y="2996741"/>
            <a:ext cx="3827780" cy="2764790"/>
          </a:xfrm>
          <a:prstGeom prst="rect">
            <a:avLst/>
          </a:prstGeom>
          <a:noFill/>
          <a:ln>
            <a:noFill/>
          </a:ln>
        </p:spPr>
      </p:pic>
    </p:spTree>
    <p:extLst>
      <p:ext uri="{BB962C8B-B14F-4D97-AF65-F5344CB8AC3E}">
        <p14:creationId xmlns:p14="http://schemas.microsoft.com/office/powerpoint/2010/main" val="428342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8945086" cy="4713513"/>
          </a:xfrm>
        </p:spPr>
        <p:txBody>
          <a:bodyPr>
            <a:normAutofit/>
          </a:bodyPr>
          <a:lstStyle/>
          <a:p>
            <a:r>
              <a:rPr lang="tr-TR" sz="1600" dirty="0">
                <a:latin typeface="Tahoma" panose="020B0604030504040204" pitchFamily="34" charset="0"/>
                <a:ea typeface="Tahoma" panose="020B0604030504040204" pitchFamily="34" charset="0"/>
                <a:cs typeface="Tahoma" panose="020B0604030504040204" pitchFamily="34" charset="0"/>
              </a:rPr>
              <a:t>Kullanım Alanı			: Ocak ve Fırınlar</a:t>
            </a:r>
          </a:p>
          <a:p>
            <a:r>
              <a:rPr lang="tr-TR" sz="1600" dirty="0">
                <a:latin typeface="Tahoma" panose="020B0604030504040204" pitchFamily="34" charset="0"/>
                <a:ea typeface="Tahoma" panose="020B0604030504040204" pitchFamily="34" charset="0"/>
                <a:cs typeface="Tahoma" panose="020B0604030504040204" pitchFamily="34" charset="0"/>
              </a:rPr>
              <a:t>Gazlar				: LPG ve NG</a:t>
            </a:r>
          </a:p>
          <a:p>
            <a:r>
              <a:rPr lang="tr-TR" sz="1600" dirty="0">
                <a:latin typeface="Tahoma" panose="020B0604030504040204" pitchFamily="34" charset="0"/>
                <a:ea typeface="Tahoma" panose="020B0604030504040204" pitchFamily="34" charset="0"/>
                <a:cs typeface="Tahoma" panose="020B0604030504040204" pitchFamily="34" charset="0"/>
              </a:rPr>
              <a:t>Malzeme			: Pirinç, Alüminyum</a:t>
            </a:r>
          </a:p>
          <a:p>
            <a:r>
              <a:rPr lang="tr-TR" sz="1600" dirty="0">
                <a:latin typeface="Tahoma" panose="020B0604030504040204" pitchFamily="34" charset="0"/>
                <a:ea typeface="Tahoma" panose="020B0604030504040204" pitchFamily="34" charset="0"/>
                <a:cs typeface="Tahoma" panose="020B0604030504040204" pitchFamily="34" charset="0"/>
              </a:rPr>
              <a:t>Kontrol Tipler			:Debi değeri, </a:t>
            </a:r>
            <a:r>
              <a:rPr lang="tr-TR" sz="1600" dirty="0" err="1">
                <a:latin typeface="Tahoma" panose="020B0604030504040204" pitchFamily="34" charset="0"/>
                <a:ea typeface="Tahoma" panose="020B0604030504040204" pitchFamily="34" charset="0"/>
                <a:cs typeface="Tahoma" panose="020B0604030504040204" pitchFamily="34" charset="0"/>
              </a:rPr>
              <a:t>magnet</a:t>
            </a:r>
            <a:r>
              <a:rPr lang="tr-TR" sz="1600" dirty="0">
                <a:latin typeface="Tahoma" panose="020B0604030504040204" pitchFamily="34" charset="0"/>
                <a:ea typeface="Tahoma" panose="020B0604030504040204" pitchFamily="34" charset="0"/>
                <a:cs typeface="Tahoma" panose="020B0604030504040204" pitchFamily="34" charset="0"/>
              </a:rPr>
              <a:t>, dönme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ve kaçak</a:t>
            </a:r>
          </a:p>
          <a:p>
            <a:r>
              <a:rPr lang="tr-TR" sz="1600" dirty="0">
                <a:latin typeface="Tahoma" panose="020B0604030504040204" pitchFamily="34" charset="0"/>
                <a:ea typeface="Tahoma" panose="020B0604030504040204" pitchFamily="34" charset="0"/>
                <a:cs typeface="Tahoma" panose="020B0604030504040204" pitchFamily="34" charset="0"/>
              </a:rPr>
              <a:t>Kaçak Testi Basıncı		: 150 </a:t>
            </a:r>
            <a:r>
              <a:rPr lang="tr-TR" sz="1600" dirty="0" err="1">
                <a:latin typeface="Tahoma" panose="020B0604030504040204" pitchFamily="34" charset="0"/>
                <a:ea typeface="Tahoma" panose="020B0604030504040204" pitchFamily="34" charset="0"/>
                <a:cs typeface="Tahoma" panose="020B0604030504040204" pitchFamily="34" charset="0"/>
              </a:rPr>
              <a:t>mbar</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a:latin typeface="Tahoma" panose="020B0604030504040204" pitchFamily="34" charset="0"/>
                <a:ea typeface="Tahoma" panose="020B0604030504040204" pitchFamily="34" charset="0"/>
                <a:cs typeface="Tahoma" panose="020B0604030504040204" pitchFamily="34" charset="0"/>
              </a:rPr>
              <a:t>Maksimum basınç		: 65 </a:t>
            </a:r>
            <a:r>
              <a:rPr lang="tr-TR" sz="1600" dirty="0" err="1">
                <a:latin typeface="Tahoma" panose="020B0604030504040204" pitchFamily="34" charset="0"/>
                <a:ea typeface="Tahoma" panose="020B0604030504040204" pitchFamily="34" charset="0"/>
                <a:cs typeface="Tahoma" panose="020B0604030504040204" pitchFamily="34" charset="0"/>
              </a:rPr>
              <a:t>mbar</a:t>
            </a:r>
            <a:r>
              <a:rPr lang="tr-TR" sz="1600" dirty="0">
                <a:latin typeface="Tahoma" panose="020B0604030504040204" pitchFamily="34" charset="0"/>
                <a:ea typeface="Tahoma" panose="020B0604030504040204" pitchFamily="34" charset="0"/>
                <a:cs typeface="Tahoma" panose="020B0604030504040204" pitchFamily="34" charset="0"/>
              </a:rPr>
              <a:t> – ½ </a:t>
            </a:r>
            <a:r>
              <a:rPr lang="tr-TR" sz="1600" dirty="0" err="1">
                <a:latin typeface="Tahoma" panose="020B0604030504040204" pitchFamily="34" charset="0"/>
                <a:ea typeface="Tahoma" panose="020B0604030504040204" pitchFamily="34" charset="0"/>
                <a:cs typeface="Tahoma" panose="020B0604030504040204" pitchFamily="34" charset="0"/>
              </a:rPr>
              <a:t>psi</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a:latin typeface="Tahoma" panose="020B0604030504040204" pitchFamily="34" charset="0"/>
                <a:ea typeface="Tahoma" panose="020B0604030504040204" pitchFamily="34" charset="0"/>
                <a:cs typeface="Tahoma" panose="020B0604030504040204" pitchFamily="34" charset="0"/>
              </a:rPr>
              <a:t>Maksimum Sıcaklık		: 0°C / + 130°C</a:t>
            </a:r>
          </a:p>
          <a:p>
            <a:r>
              <a:rPr lang="tr-TR" sz="1600" dirty="0">
                <a:latin typeface="Tahoma" panose="020B0604030504040204" pitchFamily="34" charset="0"/>
                <a:ea typeface="Tahoma" panose="020B0604030504040204" pitchFamily="34" charset="0"/>
                <a:cs typeface="Tahoma" panose="020B0604030504040204" pitchFamily="34" charset="0"/>
              </a:rPr>
              <a:t>Çalışma Açıları			: 0° - 160° / 0° - 210°</a:t>
            </a:r>
          </a:p>
          <a:p>
            <a:r>
              <a:rPr lang="tr-TR" sz="1600" dirty="0" err="1">
                <a:latin typeface="Tahoma" panose="020B0604030504040204" pitchFamily="34" charset="0"/>
                <a:ea typeface="Tahoma" panose="020B0604030504040204" pitchFamily="34" charset="0"/>
                <a:cs typeface="Tahoma" panose="020B0604030504040204" pitchFamily="34" charset="0"/>
              </a:rPr>
              <a:t>Magnet</a:t>
            </a:r>
            <a:r>
              <a:rPr lang="tr-TR" sz="1600" dirty="0">
                <a:latin typeface="Tahoma" panose="020B0604030504040204" pitchFamily="34" charset="0"/>
                <a:ea typeface="Tahoma" panose="020B0604030504040204" pitchFamily="34" charset="0"/>
                <a:cs typeface="Tahoma" panose="020B0604030504040204" pitchFamily="34" charset="0"/>
              </a:rPr>
              <a:t> Tipi:</a:t>
            </a: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Hızlı 			: 110mA / 20mA</a:t>
            </a: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Eksenel 			: 110mA / 20mA-60mA /10mA</a:t>
            </a: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Vidalı 			: 110mA / 20mA-60mA /10mA</a:t>
            </a:r>
          </a:p>
          <a:p>
            <a:r>
              <a:rPr lang="tr-TR" sz="1600" dirty="0">
                <a:latin typeface="Tahoma" panose="020B0604030504040204" pitchFamily="34" charset="0"/>
                <a:ea typeface="Tahoma" panose="020B0604030504040204" pitchFamily="34" charset="0"/>
                <a:cs typeface="Tahoma" panose="020B0604030504040204" pitchFamily="34" charset="0"/>
              </a:rPr>
              <a:t>Açma-kapama sistemi		: Gaz muslukları saat yönünün tersine çalışır;</a:t>
            </a: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0° kapalı</a:t>
            </a: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90° maksimum debi								160° veya 210° minimum debi</a:t>
            </a:r>
          </a:p>
          <a:p>
            <a:pPr marL="0" indent="0">
              <a:buNone/>
            </a:pPr>
            <a:endParaRPr lang="tr-TR" sz="1600" dirty="0"/>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3- Teknik Özellikler</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6</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3384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8754"/>
            <a:ext cx="8945086" cy="4713513"/>
          </a:xfrm>
        </p:spPr>
        <p:txBody>
          <a:bodyPr>
            <a:normAutofit/>
          </a:bodyPr>
          <a:lstStyle/>
          <a:p>
            <a:pPr marL="0" indent="0">
              <a:buNone/>
            </a:pPr>
            <a:endParaRPr lang="tr-TR" sz="1600" dirty="0"/>
          </a:p>
          <a:p>
            <a:r>
              <a:rPr lang="tr-TR" sz="1600" dirty="0">
                <a:latin typeface="Tahoma" panose="020B0604030504040204" pitchFamily="34" charset="0"/>
                <a:ea typeface="Tahoma" panose="020B0604030504040204" pitchFamily="34" charset="0"/>
                <a:cs typeface="Tahoma" panose="020B0604030504040204" pitchFamily="34" charset="0"/>
              </a:rPr>
              <a:t>Ateşleme				:Döner veya basmalı tip </a:t>
            </a:r>
            <a:r>
              <a:rPr lang="tr-TR" sz="1600" dirty="0" err="1">
                <a:latin typeface="Tahoma" panose="020B0604030504040204" pitchFamily="34" charset="0"/>
                <a:ea typeface="Tahoma" panose="020B0604030504040204" pitchFamily="34" charset="0"/>
                <a:cs typeface="Tahoma" panose="020B0604030504040204" pitchFamily="34" charset="0"/>
              </a:rPr>
              <a:t>micro</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err="1">
                <a:latin typeface="Tahoma" panose="020B0604030504040204" pitchFamily="34" charset="0"/>
                <a:ea typeface="Tahoma" panose="020B0604030504040204" pitchFamily="34" charset="0"/>
                <a:cs typeface="Tahoma" panose="020B0604030504040204" pitchFamily="34" charset="0"/>
              </a:rPr>
              <a:t>switch</a:t>
            </a:r>
            <a:r>
              <a:rPr lang="tr-TR" sz="1600" dirty="0">
                <a:latin typeface="Tahoma" panose="020B0604030504040204" pitchFamily="34" charset="0"/>
                <a:ea typeface="Tahoma" panose="020B0604030504040204" pitchFamily="34" charset="0"/>
                <a:cs typeface="Tahoma" panose="020B0604030504040204" pitchFamily="34" charset="0"/>
              </a:rPr>
              <a:t>	</a:t>
            </a:r>
          </a:p>
          <a:p>
            <a:r>
              <a:rPr lang="tr-TR" sz="1600" dirty="0" err="1">
                <a:latin typeface="Tahoma" panose="020B0604030504040204" pitchFamily="34" charset="0"/>
                <a:ea typeface="Tahoma" panose="020B0604030504040204" pitchFamily="34" charset="0"/>
                <a:cs typeface="Tahoma" panose="020B0604030504040204" pitchFamily="34" charset="0"/>
              </a:rPr>
              <a:t>By-pass</a:t>
            </a:r>
            <a:r>
              <a:rPr lang="tr-TR" sz="1600" dirty="0">
                <a:latin typeface="Tahoma" panose="020B0604030504040204" pitchFamily="34" charset="0"/>
                <a:ea typeface="Tahoma" panose="020B0604030504040204" pitchFamily="34" charset="0"/>
                <a:cs typeface="Tahoma" panose="020B0604030504040204" pitchFamily="34" charset="0"/>
              </a:rPr>
              <a:t> Vida Sıkma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:0,4-0,7 N/m</a:t>
            </a:r>
          </a:p>
          <a:p>
            <a:r>
              <a:rPr lang="tr-TR" sz="1600" dirty="0">
                <a:latin typeface="Tahoma" panose="020B0604030504040204" pitchFamily="34" charset="0"/>
                <a:ea typeface="Tahoma" panose="020B0604030504040204" pitchFamily="34" charset="0"/>
                <a:cs typeface="Tahoma" panose="020B0604030504040204" pitchFamily="34" charset="0"/>
              </a:rPr>
              <a:t>Kapak Vidası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:0,7-1 N/m</a:t>
            </a:r>
          </a:p>
          <a:p>
            <a:r>
              <a:rPr lang="tr-TR" sz="1600" dirty="0" err="1">
                <a:latin typeface="Tahoma" panose="020B0604030504040204" pitchFamily="34" charset="0"/>
                <a:ea typeface="Tahoma" panose="020B0604030504040204" pitchFamily="34" charset="0"/>
                <a:cs typeface="Tahoma" panose="020B0604030504040204" pitchFamily="34" charset="0"/>
              </a:rPr>
              <a:t>Magnet</a:t>
            </a:r>
            <a:r>
              <a:rPr lang="tr-TR" sz="1600" dirty="0">
                <a:latin typeface="Tahoma" panose="020B0604030504040204" pitchFamily="34" charset="0"/>
                <a:ea typeface="Tahoma" panose="020B0604030504040204" pitchFamily="34" charset="0"/>
                <a:cs typeface="Tahoma" panose="020B0604030504040204" pitchFamily="34" charset="0"/>
              </a:rPr>
              <a:t> Rakoru Sıkma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12N/m 	</a:t>
            </a:r>
          </a:p>
          <a:p>
            <a:r>
              <a:rPr lang="tr-TR" sz="1600" dirty="0">
                <a:latin typeface="Tahoma" panose="020B0604030504040204" pitchFamily="34" charset="0"/>
                <a:ea typeface="Tahoma" panose="020B0604030504040204" pitchFamily="34" charset="0"/>
                <a:cs typeface="Tahoma" panose="020B0604030504040204" pitchFamily="34" charset="0"/>
              </a:rPr>
              <a:t>Çocuk kilidi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1 N/m	</a:t>
            </a:r>
          </a:p>
          <a:p>
            <a:r>
              <a:rPr lang="tr-TR" sz="1600" dirty="0" err="1">
                <a:latin typeface="Tahoma" panose="020B0604030504040204" pitchFamily="34" charset="0"/>
                <a:ea typeface="Tahoma" panose="020B0604030504040204" pitchFamily="34" charset="0"/>
                <a:cs typeface="Tahoma" panose="020B0604030504040204" pitchFamily="34" charset="0"/>
              </a:rPr>
              <a:t>Flanş</a:t>
            </a:r>
            <a:r>
              <a:rPr lang="tr-TR" sz="1600" dirty="0">
                <a:latin typeface="Tahoma" panose="020B0604030504040204" pitchFamily="34" charset="0"/>
                <a:ea typeface="Tahoma" panose="020B0604030504040204" pitchFamily="34" charset="0"/>
                <a:cs typeface="Tahoma" panose="020B0604030504040204" pitchFamily="34" charset="0"/>
              </a:rPr>
              <a:t> Vidası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1,5 N/m</a:t>
            </a:r>
          </a:p>
          <a:p>
            <a:r>
              <a:rPr lang="tr-TR" sz="1600" dirty="0">
                <a:latin typeface="Tahoma" panose="020B0604030504040204" pitchFamily="34" charset="0"/>
                <a:ea typeface="Tahoma" panose="020B0604030504040204" pitchFamily="34" charset="0"/>
                <a:cs typeface="Tahoma" panose="020B0604030504040204" pitchFamily="34" charset="0"/>
              </a:rPr>
              <a:t>Rakor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7 N/m</a:t>
            </a:r>
          </a:p>
          <a:p>
            <a:r>
              <a:rPr lang="tr-TR" sz="1600" dirty="0">
                <a:latin typeface="Tahoma" panose="020B0604030504040204" pitchFamily="34" charset="0"/>
                <a:ea typeface="Tahoma" panose="020B0604030504040204" pitchFamily="34" charset="0"/>
                <a:cs typeface="Tahoma" panose="020B0604030504040204" pitchFamily="34" charset="0"/>
              </a:rPr>
              <a:t>Valf Çalışma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(40000 çevrim)		:0,2 N/m	</a:t>
            </a:r>
          </a:p>
          <a:p>
            <a:r>
              <a:rPr lang="tr-TR" sz="1600" dirty="0">
                <a:latin typeface="Tahoma" panose="020B0604030504040204" pitchFamily="34" charset="0"/>
                <a:ea typeface="Tahoma" panose="020B0604030504040204" pitchFamily="34" charset="0"/>
                <a:cs typeface="Tahoma" panose="020B0604030504040204" pitchFamily="34" charset="0"/>
              </a:rPr>
              <a:t>Kontrol basıncı				:</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150 </a:t>
            </a:r>
            <a:r>
              <a:rPr lang="tr-TR" sz="1600" dirty="0" err="1">
                <a:latin typeface="Tahoma" panose="020B0604030504040204" pitchFamily="34" charset="0"/>
                <a:ea typeface="Tahoma" panose="020B0604030504040204" pitchFamily="34" charset="0"/>
                <a:cs typeface="Tahoma" panose="020B0604030504040204" pitchFamily="34" charset="0"/>
              </a:rPr>
              <a:t>mbar</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a:latin typeface="Tahoma" panose="020B0604030504040204" pitchFamily="34" charset="0"/>
                <a:ea typeface="Tahoma" panose="020B0604030504040204" pitchFamily="34" charset="0"/>
                <a:cs typeface="Tahoma" panose="020B0604030504040204" pitchFamily="34" charset="0"/>
              </a:rPr>
              <a:t>Çalışma basıncı				:</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65 </a:t>
            </a:r>
            <a:r>
              <a:rPr lang="tr-TR" sz="1600" dirty="0" err="1">
                <a:latin typeface="Tahoma" panose="020B0604030504040204" pitchFamily="34" charset="0"/>
                <a:ea typeface="Tahoma" panose="020B0604030504040204" pitchFamily="34" charset="0"/>
                <a:cs typeface="Tahoma" panose="020B0604030504040204" pitchFamily="34" charset="0"/>
              </a:rPr>
              <a:t>mbar</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a:latin typeface="Tahoma" panose="020B0604030504040204" pitchFamily="34" charset="0"/>
                <a:ea typeface="Tahoma" panose="020B0604030504040204" pitchFamily="34" charset="0"/>
                <a:cs typeface="Tahoma" panose="020B0604030504040204" pitchFamily="34" charset="0"/>
              </a:rPr>
              <a:t>Giriş-çıkış kaçak debisi(Çevrim testi sonunda)	:20 cm</a:t>
            </a:r>
            <a:r>
              <a:rPr lang="tr-TR" sz="1600" baseline="30000" dirty="0">
                <a:latin typeface="Tahoma" panose="020B0604030504040204" pitchFamily="34" charset="0"/>
                <a:ea typeface="Tahoma" panose="020B0604030504040204" pitchFamily="34" charset="0"/>
                <a:cs typeface="Tahoma" panose="020B0604030504040204" pitchFamily="34" charset="0"/>
              </a:rPr>
              <a:t>3</a:t>
            </a:r>
            <a:r>
              <a:rPr lang="tr-TR" sz="1600" dirty="0">
                <a:latin typeface="Tahoma" panose="020B0604030504040204" pitchFamily="34" charset="0"/>
                <a:ea typeface="Tahoma" panose="020B0604030504040204" pitchFamily="34" charset="0"/>
                <a:cs typeface="Tahoma" panose="020B0604030504040204" pitchFamily="34" charset="0"/>
              </a:rPr>
              <a:t>/h</a:t>
            </a:r>
          </a:p>
          <a:p>
            <a:r>
              <a:rPr lang="tr-TR" sz="1600" dirty="0">
                <a:latin typeface="Tahoma" panose="020B0604030504040204" pitchFamily="34" charset="0"/>
                <a:ea typeface="Tahoma" panose="020B0604030504040204" pitchFamily="34" charset="0"/>
                <a:cs typeface="Tahoma" panose="020B0604030504040204" pitchFamily="34" charset="0"/>
              </a:rPr>
              <a:t>Test Basıncı(hava ile)			:20 </a:t>
            </a:r>
            <a:r>
              <a:rPr lang="tr-TR" sz="1600" dirty="0" err="1">
                <a:latin typeface="Tahoma" panose="020B0604030504040204" pitchFamily="34" charset="0"/>
                <a:ea typeface="Tahoma" panose="020B0604030504040204" pitchFamily="34" charset="0"/>
                <a:cs typeface="Tahoma" panose="020B0604030504040204" pitchFamily="34" charset="0"/>
              </a:rPr>
              <a:t>mbar</a:t>
            </a:r>
            <a:r>
              <a:rPr lang="tr-TR" sz="16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7</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1431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914" y="1654668"/>
            <a:ext cx="8746172" cy="3962400"/>
          </a:xfrm>
        </p:spPr>
        <p:txBody>
          <a:bodyPr>
            <a:normAutofit/>
          </a:bodyPr>
          <a:lstStyle/>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Gaz musluğunun ana gaz borusuna montajı, dağıtım borusu montajı ve </a:t>
            </a:r>
            <a:r>
              <a:rPr lang="tr-TR" sz="1600" dirty="0" err="1">
                <a:latin typeface="Tahoma" panose="020B0604030504040204" pitchFamily="34" charset="0"/>
                <a:ea typeface="Tahoma" panose="020B0604030504040204" pitchFamily="34" charset="0"/>
                <a:cs typeface="Tahoma" panose="020B0604030504040204" pitchFamily="34" charset="0"/>
              </a:rPr>
              <a:t>termokupl</a:t>
            </a:r>
            <a:r>
              <a:rPr lang="tr-TR" sz="1600" dirty="0">
                <a:latin typeface="Tahoma" panose="020B0604030504040204" pitchFamily="34" charset="0"/>
                <a:ea typeface="Tahoma" panose="020B0604030504040204" pitchFamily="34" charset="0"/>
                <a:cs typeface="Tahoma" panose="020B0604030504040204" pitchFamily="34" charset="0"/>
              </a:rPr>
              <a:t> bağlantısı aşağıdaki talimatlara göre yapılması gerekmektedir.</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tr-TR" sz="1600" dirty="0">
                <a:latin typeface="Tahoma" panose="020B0604030504040204" pitchFamily="34" charset="0"/>
                <a:ea typeface="Tahoma" panose="020B0604030504040204" pitchFamily="34" charset="0"/>
                <a:cs typeface="Tahoma" panose="020B0604030504040204" pitchFamily="34" charset="0"/>
              </a:rPr>
              <a:t>Gaz musluğu, gövdeye zarar vermeyecek bir fikstüre oturtulmalıdır. Uygun olmayan fikstür kullanımında gaz musluğu deforme olacak ve gaz kaçakları oluşacaktır.</a:t>
            </a: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4- Ürün Montajı </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8</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p:cNvPicPr/>
          <p:nvPr/>
        </p:nvPicPr>
        <p:blipFill>
          <a:blip r:embed="rId4" cstate="print"/>
          <a:srcRect l="25171" t="22772" r="33615" b="12376"/>
          <a:stretch>
            <a:fillRect/>
          </a:stretch>
        </p:blipFill>
        <p:spPr bwMode="auto">
          <a:xfrm>
            <a:off x="975018" y="3907323"/>
            <a:ext cx="1955800" cy="2308860"/>
          </a:xfrm>
          <a:prstGeom prst="rect">
            <a:avLst/>
          </a:prstGeom>
          <a:noFill/>
          <a:ln>
            <a:noFill/>
          </a:ln>
        </p:spPr>
      </p:pic>
      <p:sp>
        <p:nvSpPr>
          <p:cNvPr id="16" name="Satır Belirtme Çizgisi 1 15"/>
          <p:cNvSpPr/>
          <p:nvPr/>
        </p:nvSpPr>
        <p:spPr>
          <a:xfrm>
            <a:off x="3323114" y="3953343"/>
            <a:ext cx="1447800" cy="457200"/>
          </a:xfrm>
          <a:prstGeom prst="borderCallout1">
            <a:avLst>
              <a:gd name="adj1" fmla="val 46201"/>
              <a:gd name="adj2" fmla="val 1574"/>
              <a:gd name="adj3" fmla="val 108579"/>
              <a:gd name="adj4" fmla="val -97776"/>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a:solidFill>
                  <a:schemeClr val="tx1"/>
                </a:solidFill>
                <a:latin typeface="Tahoma" panose="020B0604030504040204" pitchFamily="34" charset="0"/>
                <a:ea typeface="Tahoma" panose="020B0604030504040204" pitchFamily="34" charset="0"/>
                <a:cs typeface="Tahoma" panose="020B0604030504040204" pitchFamily="34" charset="0"/>
              </a:rPr>
              <a:t>Gaz Musluğu</a:t>
            </a:r>
          </a:p>
        </p:txBody>
      </p:sp>
      <p:sp>
        <p:nvSpPr>
          <p:cNvPr id="17" name="Satır Belirtme Çizgisi 1 16"/>
          <p:cNvSpPr/>
          <p:nvPr/>
        </p:nvSpPr>
        <p:spPr>
          <a:xfrm>
            <a:off x="3170748" y="5398232"/>
            <a:ext cx="1447800" cy="457200"/>
          </a:xfrm>
          <a:prstGeom prst="borderCallout1">
            <a:avLst>
              <a:gd name="adj1" fmla="val 46201"/>
              <a:gd name="adj2" fmla="val 1574"/>
              <a:gd name="adj3" fmla="val 51716"/>
              <a:gd name="adj4" fmla="val -61863"/>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a:solidFill>
                  <a:schemeClr val="tx1"/>
                </a:solidFill>
                <a:latin typeface="Tahoma" panose="020B0604030504040204" pitchFamily="34" charset="0"/>
                <a:ea typeface="Tahoma" panose="020B0604030504040204" pitchFamily="34" charset="0"/>
                <a:cs typeface="Tahoma" panose="020B0604030504040204" pitchFamily="34" charset="0"/>
              </a:rPr>
              <a:t>Fisktür</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8"/>
          <p:cNvSpPr txBox="1"/>
          <p:nvPr/>
        </p:nvSpPr>
        <p:spPr>
          <a:xfrm>
            <a:off x="198914" y="2498889"/>
            <a:ext cx="9144000" cy="477054"/>
          </a:xfrm>
          <a:prstGeom prst="rect">
            <a:avLst/>
          </a:prstGeom>
          <a:noFill/>
        </p:spPr>
        <p:txBody>
          <a:bodyPr wrap="square" rtlCol="0">
            <a:spAutoFit/>
          </a:bodyPr>
          <a:lstStyle/>
          <a:p>
            <a:r>
              <a:rPr lang="tr-TR" sz="2500" dirty="0">
                <a:solidFill>
                  <a:srgbClr val="01BCFF"/>
                </a:solidFill>
                <a:latin typeface="Tahoma" panose="020B0604030504040204" pitchFamily="34" charset="0"/>
                <a:ea typeface="Tahoma" panose="020B0604030504040204" pitchFamily="34" charset="0"/>
                <a:cs typeface="Tahoma" panose="020B0604030504040204" pitchFamily="34" charset="0"/>
              </a:rPr>
              <a:t>4.1- Ana Gaz Dağıtım Borusu Montajı </a:t>
            </a:r>
            <a:endParaRPr lang="tr-TR" sz="25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7697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746172" cy="457200"/>
          </a:xfrm>
        </p:spPr>
        <p:txBody>
          <a:bodyPr>
            <a:normAutofit/>
          </a:bodyPr>
          <a:lstStyle/>
          <a:p>
            <a:pPr marL="285750" indent="-285750">
              <a:buFont typeface="Wingdings" panose="05000000000000000000" pitchFamily="2" charset="2"/>
              <a:buChar char="Ø"/>
            </a:pPr>
            <a:r>
              <a:rPr lang="tr-TR" sz="1600" dirty="0">
                <a:latin typeface="Tahoma" panose="020B0604030504040204" pitchFamily="34" charset="0"/>
                <a:ea typeface="Tahoma" panose="020B0604030504040204" pitchFamily="34" charset="0"/>
                <a:cs typeface="Tahoma" panose="020B0604030504040204" pitchFamily="34" charset="0"/>
              </a:rPr>
              <a:t>Fikstür yardımı ile </a:t>
            </a:r>
            <a:r>
              <a:rPr lang="tr-TR" sz="1600" dirty="0" err="1">
                <a:latin typeface="Tahoma" panose="020B0604030504040204" pitchFamily="34" charset="0"/>
                <a:ea typeface="Tahoma" panose="020B0604030504040204" pitchFamily="34" charset="0"/>
                <a:cs typeface="Tahoma" panose="020B0604030504040204" pitchFamily="34" charset="0"/>
              </a:rPr>
              <a:t>flanş</a:t>
            </a:r>
            <a:r>
              <a:rPr lang="tr-TR" sz="1600" dirty="0">
                <a:latin typeface="Tahoma" panose="020B0604030504040204" pitchFamily="34" charset="0"/>
                <a:ea typeface="Tahoma" panose="020B0604030504040204" pitchFamily="34" charset="0"/>
                <a:cs typeface="Tahoma" panose="020B0604030504040204" pitchFamily="34" charset="0"/>
              </a:rPr>
              <a:t> ve vida montajı gerçekleştirilmeli. Vida sıkma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err="1">
                <a:latin typeface="Tahoma" panose="020B0604030504040204" pitchFamily="34" charset="0"/>
                <a:ea typeface="Tahoma" panose="020B0604030504040204" pitchFamily="34" charset="0"/>
                <a:cs typeface="Tahoma" panose="020B0604030504040204" pitchFamily="34" charset="0"/>
              </a:rPr>
              <a:t>maks</a:t>
            </a:r>
            <a:r>
              <a:rPr lang="tr-TR" sz="1600" dirty="0">
                <a:latin typeface="Tahoma" panose="020B0604030504040204" pitchFamily="34" charset="0"/>
                <a:ea typeface="Tahoma" panose="020B0604030504040204" pitchFamily="34" charset="0"/>
                <a:cs typeface="Tahoma" panose="020B0604030504040204" pitchFamily="34" charset="0"/>
              </a:rPr>
              <a:t>. 2Nm’dir.</a:t>
            </a: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a:t>Slide No:</a:t>
            </a:r>
            <a:fld id="{B6F15528-21DE-4FAA-801E-634DDDAF4B2B}" type="slidenum">
              <a:rPr lang="en-US" smtClean="0"/>
              <a:pPr/>
              <a:t>9</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p:nvPr/>
        </p:nvPicPr>
        <p:blipFill>
          <a:blip r:embed="rId4" cstate="print"/>
          <a:srcRect l="30225" t="24792" r="41137" b="21479"/>
          <a:stretch>
            <a:fillRect/>
          </a:stretch>
        </p:blipFill>
        <p:spPr bwMode="auto">
          <a:xfrm>
            <a:off x="2514600" y="2362200"/>
            <a:ext cx="2158365" cy="3023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6" name="Satır Belirtme Çizgisi 1 15"/>
          <p:cNvSpPr/>
          <p:nvPr/>
        </p:nvSpPr>
        <p:spPr>
          <a:xfrm>
            <a:off x="800100" y="2209800"/>
            <a:ext cx="1447800" cy="457200"/>
          </a:xfrm>
          <a:prstGeom prst="borderCallout1">
            <a:avLst>
              <a:gd name="adj1" fmla="val 49186"/>
              <a:gd name="adj2" fmla="val 101025"/>
              <a:gd name="adj3" fmla="val 114550"/>
              <a:gd name="adj4" fmla="val 181250"/>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a:solidFill>
                  <a:schemeClr val="tx1"/>
                </a:solidFill>
                <a:latin typeface="Tahoma" panose="020B0604030504040204" pitchFamily="34" charset="0"/>
                <a:ea typeface="Tahoma" panose="020B0604030504040204" pitchFamily="34" charset="0"/>
                <a:cs typeface="Tahoma" panose="020B0604030504040204" pitchFamily="34" charset="0"/>
              </a:rPr>
              <a:t>Flanş</a:t>
            </a:r>
            <a:r>
              <a:rPr lang="tr-TR" sz="1200" dirty="0">
                <a:solidFill>
                  <a:schemeClr val="tx1"/>
                </a:solidFill>
                <a:latin typeface="Tahoma" panose="020B0604030504040204" pitchFamily="34" charset="0"/>
                <a:ea typeface="Tahoma" panose="020B0604030504040204" pitchFamily="34" charset="0"/>
                <a:cs typeface="Tahoma" panose="020B0604030504040204" pitchFamily="34" charset="0"/>
              </a:rPr>
              <a:t> Vidası</a:t>
            </a:r>
          </a:p>
        </p:txBody>
      </p:sp>
      <p:sp>
        <p:nvSpPr>
          <p:cNvPr id="17" name="Satır Belirtme Çizgisi 1 16"/>
          <p:cNvSpPr/>
          <p:nvPr/>
        </p:nvSpPr>
        <p:spPr>
          <a:xfrm>
            <a:off x="5105400" y="2946210"/>
            <a:ext cx="1447800" cy="457200"/>
          </a:xfrm>
          <a:prstGeom prst="borderCallout1">
            <a:avLst>
              <a:gd name="adj1" fmla="val 46201"/>
              <a:gd name="adj2" fmla="val 1574"/>
              <a:gd name="adj3" fmla="val 12910"/>
              <a:gd name="adj4" fmla="val -96270"/>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a:solidFill>
                  <a:schemeClr val="tx1"/>
                </a:solidFill>
                <a:latin typeface="Tahoma" panose="020B0604030504040204" pitchFamily="34" charset="0"/>
                <a:ea typeface="Tahoma" panose="020B0604030504040204" pitchFamily="34" charset="0"/>
                <a:cs typeface="Tahoma" panose="020B0604030504040204" pitchFamily="34" charset="0"/>
              </a:rPr>
              <a:t>Flanş</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Satır Belirtme Çizgisi 1 17"/>
          <p:cNvSpPr/>
          <p:nvPr/>
        </p:nvSpPr>
        <p:spPr>
          <a:xfrm>
            <a:off x="533400" y="4648200"/>
            <a:ext cx="1447800" cy="457200"/>
          </a:xfrm>
          <a:prstGeom prst="borderCallout1">
            <a:avLst>
              <a:gd name="adj1" fmla="val -241859"/>
              <a:gd name="adj2" fmla="val 159468"/>
              <a:gd name="adj3" fmla="val 56194"/>
              <a:gd name="adj4" fmla="val 97917"/>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a:solidFill>
                  <a:schemeClr val="tx1"/>
                </a:solidFill>
                <a:latin typeface="Tahoma" panose="020B0604030504040204" pitchFamily="34" charset="0"/>
                <a:ea typeface="Tahoma" panose="020B0604030504040204" pitchFamily="34" charset="0"/>
                <a:cs typeface="Tahoma" panose="020B0604030504040204" pitchFamily="34" charset="0"/>
              </a:rPr>
              <a:t>Ana gaz dağıtım borusu</a:t>
            </a:r>
          </a:p>
        </p:txBody>
      </p:sp>
      <p:sp>
        <p:nvSpPr>
          <p:cNvPr id="2" name="Patlama 2 1"/>
          <p:cNvSpPr/>
          <p:nvPr/>
        </p:nvSpPr>
        <p:spPr>
          <a:xfrm>
            <a:off x="6781800" y="4608829"/>
            <a:ext cx="2022793" cy="1554481"/>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200" dirty="0" err="1">
                <a:latin typeface="Tahoma" panose="020B0604030504040204" pitchFamily="34" charset="0"/>
                <a:ea typeface="Tahoma" panose="020B0604030504040204" pitchFamily="34" charset="0"/>
                <a:cs typeface="Tahoma" panose="020B0604030504040204" pitchFamily="34" charset="0"/>
              </a:rPr>
              <a:t>Tork</a:t>
            </a:r>
            <a:r>
              <a:rPr lang="tr-TR" sz="1200" dirty="0">
                <a:latin typeface="Tahoma" panose="020B0604030504040204" pitchFamily="34" charset="0"/>
                <a:ea typeface="Tahoma" panose="020B0604030504040204" pitchFamily="34" charset="0"/>
                <a:cs typeface="Tahoma" panose="020B0604030504040204" pitchFamily="34" charset="0"/>
              </a:rPr>
              <a:t> </a:t>
            </a:r>
            <a:r>
              <a:rPr lang="tr-TR" sz="1200" dirty="0" err="1">
                <a:latin typeface="Tahoma" panose="020B0604030504040204" pitchFamily="34" charset="0"/>
                <a:ea typeface="Tahoma" panose="020B0604030504040204" pitchFamily="34" charset="0"/>
                <a:cs typeface="Tahoma" panose="020B0604030504040204" pitchFamily="34" charset="0"/>
              </a:rPr>
              <a:t>max</a:t>
            </a:r>
            <a:r>
              <a:rPr lang="tr-TR" sz="1200" dirty="0">
                <a:latin typeface="Tahoma" panose="020B0604030504040204" pitchFamily="34" charset="0"/>
                <a:ea typeface="Tahoma" panose="020B0604030504040204" pitchFamily="34" charset="0"/>
                <a:cs typeface="Tahoma" panose="020B0604030504040204" pitchFamily="34" charset="0"/>
              </a:rPr>
              <a:t>. 2 N/m</a:t>
            </a:r>
          </a:p>
        </p:txBody>
      </p:sp>
    </p:spTree>
    <p:extLst>
      <p:ext uri="{BB962C8B-B14F-4D97-AF65-F5344CB8AC3E}">
        <p14:creationId xmlns:p14="http://schemas.microsoft.com/office/powerpoint/2010/main" val="2577039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TotalTime>
  <Words>1291</Words>
  <Application>Microsoft Office PowerPoint</Application>
  <PresentationFormat>Ekran Gösterisi (4:3)</PresentationFormat>
  <Paragraphs>273</Paragraphs>
  <Slides>19</Slides>
  <Notes>18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Tahoma</vt:lpstr>
      <vt:lpstr>Wingdings</vt:lpstr>
      <vt:lpstr>Office Theme</vt:lpstr>
      <vt:lpstr>Kullanma Kılavuzu Emniyetli Fırın Muslukları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Başlığı (İlgili Departman)</dc:title>
  <dc:creator>Aykut Can Yıldız</dc:creator>
  <cp:lastModifiedBy>Ercan Ersoy</cp:lastModifiedBy>
  <cp:revision>156</cp:revision>
  <dcterms:created xsi:type="dcterms:W3CDTF">2006-08-16T00:00:00Z</dcterms:created>
  <dcterms:modified xsi:type="dcterms:W3CDTF">2023-10-30T05:03:14Z</dcterms:modified>
</cp:coreProperties>
</file>