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57" r:id="rId4"/>
    <p:sldId id="263" r:id="rId5"/>
    <p:sldId id="264" r:id="rId6"/>
    <p:sldId id="276" r:id="rId7"/>
    <p:sldId id="277" r:id="rId8"/>
    <p:sldId id="266" r:id="rId9"/>
    <p:sldId id="267" r:id="rId10"/>
    <p:sldId id="268" r:id="rId11"/>
    <p:sldId id="269" r:id="rId12"/>
    <p:sldId id="270" r:id="rId13"/>
    <p:sldId id="271" r:id="rId14"/>
    <p:sldId id="272" r:id="rId15"/>
    <p:sldId id="273" r:id="rId16"/>
    <p:sldId id="274" r:id="rId17"/>
    <p:sldId id="275"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1E30E40-E128-475F-9C77-1C3D8C9DAC34}">
          <p14:sldIdLst>
            <p14:sldId id="256"/>
            <p14:sldId id="265"/>
            <p14:sldId id="257"/>
            <p14:sldId id="263"/>
            <p14:sldId id="264"/>
            <p14:sldId id="276"/>
            <p14:sldId id="277"/>
            <p14:sldId id="266"/>
            <p14:sldId id="267"/>
            <p14:sldId id="268"/>
            <p14:sldId id="269"/>
            <p14:sldId id="270"/>
            <p14:sldId id="271"/>
            <p14:sldId id="272"/>
            <p14:sldId id="273"/>
            <p14:sldId id="274"/>
            <p14:sldId id="275"/>
          </p14:sldIdLst>
        </p14:section>
        <p14:section name="Başlıksız Bölüm" id="{5E47C9D4-6D9A-4539-A8EE-25A7355AC729}">
          <p14:sldIdLst>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CFF"/>
    <a:srgbClr val="09BFFF"/>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9" autoAdjust="0"/>
  </p:normalViewPr>
  <p:slideViewPr>
    <p:cSldViewPr>
      <p:cViewPr varScale="1">
        <p:scale>
          <a:sx n="145" d="100"/>
          <a:sy n="145" d="100"/>
        </p:scale>
        <p:origin x="126"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1568F-ED44-4FC4-AA69-E44973511255}" type="datetimeFigureOut">
              <a:rPr lang="tr-TR" smtClean="0"/>
              <a:pPr/>
              <a:t>30.10.2023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30E7-B1C3-47D2-8799-51D29CB2B078}" type="slidenum">
              <a:rPr lang="tr-TR" smtClean="0"/>
              <a:pPr/>
              <a:t>‹#›</a:t>
            </a:fld>
            <a:endParaRPr lang="tr-TR"/>
          </a:p>
        </p:txBody>
      </p:sp>
    </p:spTree>
    <p:extLst>
      <p:ext uri="{BB962C8B-B14F-4D97-AF65-F5344CB8AC3E}">
        <p14:creationId xmlns:p14="http://schemas.microsoft.com/office/powerpoint/2010/main" val="283921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2</a:t>
            </a:fld>
            <a:endParaRPr lang="tr-TR"/>
          </a:p>
        </p:txBody>
      </p:sp>
    </p:spTree>
    <p:extLst>
      <p:ext uri="{BB962C8B-B14F-4D97-AF65-F5344CB8AC3E}">
        <p14:creationId xmlns:p14="http://schemas.microsoft.com/office/powerpoint/2010/main" val="35859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11</a:t>
            </a:fld>
            <a:endParaRPr lang="tr-TR"/>
          </a:p>
        </p:txBody>
      </p:sp>
    </p:spTree>
    <p:extLst>
      <p:ext uri="{BB962C8B-B14F-4D97-AF65-F5344CB8AC3E}">
        <p14:creationId xmlns:p14="http://schemas.microsoft.com/office/powerpoint/2010/main" val="53978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12</a:t>
            </a:fld>
            <a:endParaRPr lang="tr-TR"/>
          </a:p>
        </p:txBody>
      </p:sp>
    </p:spTree>
    <p:extLst>
      <p:ext uri="{BB962C8B-B14F-4D97-AF65-F5344CB8AC3E}">
        <p14:creationId xmlns:p14="http://schemas.microsoft.com/office/powerpoint/2010/main" val="222551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13</a:t>
            </a:fld>
            <a:endParaRPr lang="tr-TR"/>
          </a:p>
        </p:txBody>
      </p:sp>
    </p:spTree>
    <p:extLst>
      <p:ext uri="{BB962C8B-B14F-4D97-AF65-F5344CB8AC3E}">
        <p14:creationId xmlns:p14="http://schemas.microsoft.com/office/powerpoint/2010/main" val="3266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14</a:t>
            </a:fld>
            <a:endParaRPr lang="tr-TR"/>
          </a:p>
        </p:txBody>
      </p:sp>
    </p:spTree>
    <p:extLst>
      <p:ext uri="{BB962C8B-B14F-4D97-AF65-F5344CB8AC3E}">
        <p14:creationId xmlns:p14="http://schemas.microsoft.com/office/powerpoint/2010/main" val="370378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15</a:t>
            </a:fld>
            <a:endParaRPr lang="tr-TR"/>
          </a:p>
        </p:txBody>
      </p:sp>
    </p:spTree>
    <p:extLst>
      <p:ext uri="{BB962C8B-B14F-4D97-AF65-F5344CB8AC3E}">
        <p14:creationId xmlns:p14="http://schemas.microsoft.com/office/powerpoint/2010/main" val="380101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16</a:t>
            </a:fld>
            <a:endParaRPr lang="tr-TR"/>
          </a:p>
        </p:txBody>
      </p:sp>
    </p:spTree>
    <p:extLst>
      <p:ext uri="{BB962C8B-B14F-4D97-AF65-F5344CB8AC3E}">
        <p14:creationId xmlns:p14="http://schemas.microsoft.com/office/powerpoint/2010/main" val="230138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17</a:t>
            </a:fld>
            <a:endParaRPr lang="tr-TR"/>
          </a:p>
        </p:txBody>
      </p:sp>
    </p:spTree>
    <p:extLst>
      <p:ext uri="{BB962C8B-B14F-4D97-AF65-F5344CB8AC3E}">
        <p14:creationId xmlns:p14="http://schemas.microsoft.com/office/powerpoint/2010/main" val="37966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18</a:t>
            </a:fld>
            <a:endParaRPr lang="tr-TR"/>
          </a:p>
        </p:txBody>
      </p:sp>
    </p:spTree>
    <p:extLst>
      <p:ext uri="{BB962C8B-B14F-4D97-AF65-F5344CB8AC3E}">
        <p14:creationId xmlns:p14="http://schemas.microsoft.com/office/powerpoint/2010/main" val="408199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19</a:t>
            </a:fld>
            <a:endParaRPr lang="tr-TR"/>
          </a:p>
        </p:txBody>
      </p:sp>
    </p:spTree>
    <p:extLst>
      <p:ext uri="{BB962C8B-B14F-4D97-AF65-F5344CB8AC3E}">
        <p14:creationId xmlns:p14="http://schemas.microsoft.com/office/powerpoint/2010/main" val="33244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3</a:t>
            </a:fld>
            <a:endParaRPr lang="tr-TR"/>
          </a:p>
        </p:txBody>
      </p:sp>
    </p:spTree>
    <p:extLst>
      <p:ext uri="{BB962C8B-B14F-4D97-AF65-F5344CB8AC3E}">
        <p14:creationId xmlns:p14="http://schemas.microsoft.com/office/powerpoint/2010/main" val="35229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4</a:t>
            </a:fld>
            <a:endParaRPr lang="tr-TR"/>
          </a:p>
        </p:txBody>
      </p:sp>
    </p:spTree>
    <p:extLst>
      <p:ext uri="{BB962C8B-B14F-4D97-AF65-F5344CB8AC3E}">
        <p14:creationId xmlns:p14="http://schemas.microsoft.com/office/powerpoint/2010/main" val="32921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5</a:t>
            </a:fld>
            <a:endParaRPr lang="tr-TR"/>
          </a:p>
        </p:txBody>
      </p:sp>
    </p:spTree>
    <p:extLst>
      <p:ext uri="{BB962C8B-B14F-4D97-AF65-F5344CB8AC3E}">
        <p14:creationId xmlns:p14="http://schemas.microsoft.com/office/powerpoint/2010/main" val="102584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6</a:t>
            </a:fld>
            <a:endParaRPr lang="tr-TR"/>
          </a:p>
        </p:txBody>
      </p:sp>
    </p:spTree>
    <p:extLst>
      <p:ext uri="{BB962C8B-B14F-4D97-AF65-F5344CB8AC3E}">
        <p14:creationId xmlns:p14="http://schemas.microsoft.com/office/powerpoint/2010/main" val="4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7</a:t>
            </a:fld>
            <a:endParaRPr lang="tr-TR"/>
          </a:p>
        </p:txBody>
      </p:sp>
    </p:spTree>
    <p:extLst>
      <p:ext uri="{BB962C8B-B14F-4D97-AF65-F5344CB8AC3E}">
        <p14:creationId xmlns:p14="http://schemas.microsoft.com/office/powerpoint/2010/main" val="32328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8</a:t>
            </a:fld>
            <a:endParaRPr lang="tr-TR"/>
          </a:p>
        </p:txBody>
      </p:sp>
    </p:spTree>
    <p:extLst>
      <p:ext uri="{BB962C8B-B14F-4D97-AF65-F5344CB8AC3E}">
        <p14:creationId xmlns:p14="http://schemas.microsoft.com/office/powerpoint/2010/main" val="11698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9</a:t>
            </a:fld>
            <a:endParaRPr lang="tr-TR"/>
          </a:p>
        </p:txBody>
      </p:sp>
    </p:spTree>
    <p:extLst>
      <p:ext uri="{BB962C8B-B14F-4D97-AF65-F5344CB8AC3E}">
        <p14:creationId xmlns:p14="http://schemas.microsoft.com/office/powerpoint/2010/main" val="416665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10</a:t>
            </a:fld>
            <a:endParaRPr lang="tr-TR"/>
          </a:p>
        </p:txBody>
      </p:sp>
    </p:spTree>
    <p:extLst>
      <p:ext uri="{BB962C8B-B14F-4D97-AF65-F5344CB8AC3E}">
        <p14:creationId xmlns:p14="http://schemas.microsoft.com/office/powerpoint/2010/main" val="24434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B5AAF-9D5B-49ED-B2F1-1EC25A118540}"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9098-C50C-4845-9F9C-28D71A74C0A1}"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82B11-0893-4802-A417-6E7028C02F2C}"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8ECDB-5F46-4E11-B10C-01A94EBD7C82}"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3DE4E-40C8-40FA-BEF2-3A33552C4E8D}"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C4219-2AC7-4ACC-B994-1F55123D7CC4}"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F5B3E-646F-4A5A-9767-4CD2826028E6}" type="datetime1">
              <a:rPr lang="en-US" smtClean="0"/>
              <a:pPr/>
              <a:t>10/30/2023</a:t>
            </a:fld>
            <a:endParaRPr lang="en-US"/>
          </a:p>
        </p:txBody>
      </p:sp>
      <p:sp>
        <p:nvSpPr>
          <p:cNvPr id="8" name="Footer Placeholder 7"/>
          <p:cNvSpPr>
            <a:spLocks noGrp="1"/>
          </p:cNvSpPr>
          <p:nvPr>
            <p:ph type="ftr" sz="quarter" idx="11"/>
          </p:nvPr>
        </p:nvSpPr>
        <p:spPr/>
        <p:txBody>
          <a:bodyPr/>
          <a:lstStyle/>
          <a:p>
            <a:r>
              <a:rPr lang="en-US" smtClean="0"/>
              <a:t>Sunum Başlığı</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2CE3D-02A2-4060-9785-9DB17DEE732A}" type="datetime1">
              <a:rPr lang="en-US" smtClean="0"/>
              <a:pPr/>
              <a:t>10/30/2023</a:t>
            </a:fld>
            <a:endParaRPr lang="en-US"/>
          </a:p>
        </p:txBody>
      </p:sp>
      <p:sp>
        <p:nvSpPr>
          <p:cNvPr id="4" name="Footer Placeholder 3"/>
          <p:cNvSpPr>
            <a:spLocks noGrp="1"/>
          </p:cNvSpPr>
          <p:nvPr>
            <p:ph type="ftr" sz="quarter" idx="11"/>
          </p:nvPr>
        </p:nvSpPr>
        <p:spPr/>
        <p:txBody>
          <a:bodyPr/>
          <a:lstStyle/>
          <a:p>
            <a:r>
              <a:rPr lang="en-US" smtClean="0"/>
              <a:t>Sunum Başlığı</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D03E-8812-40D8-8A3A-AD87EB9B54FC}" type="datetime1">
              <a:rPr lang="en-US" smtClean="0"/>
              <a:pPr/>
              <a:t>10/30/2023</a:t>
            </a:fld>
            <a:endParaRPr lang="en-US"/>
          </a:p>
        </p:txBody>
      </p:sp>
      <p:sp>
        <p:nvSpPr>
          <p:cNvPr id="3" name="Footer Placeholder 2"/>
          <p:cNvSpPr>
            <a:spLocks noGrp="1"/>
          </p:cNvSpPr>
          <p:nvPr>
            <p:ph type="ftr" sz="quarter" idx="11"/>
          </p:nvPr>
        </p:nvSpPr>
        <p:spPr/>
        <p:txBody>
          <a:bodyPr/>
          <a:lstStyle/>
          <a:p>
            <a:r>
              <a:rPr lang="en-US" smtClean="0"/>
              <a:t>Sunum Başlığı</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F514-6627-4B44-8564-9141B19DA3B3}"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6B3CE-FBE0-49F7-A7F9-2E573385777D}"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AD0E-5793-4958-A2B9-1F875B046CA4}" type="datetime1">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Sunum Başlığı</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A"/>
        </a:solidFill>
        <a:effectLst/>
      </p:bgPr>
    </p:bg>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smtClean="0">
                <a:solidFill>
                  <a:schemeClr val="bg1">
                    <a:lumMod val="50000"/>
                  </a:schemeClr>
                </a:solidFill>
                <a:latin typeface="Tahoma" pitchFamily="34" charset="0"/>
                <a:ea typeface="Tahoma" pitchFamily="34" charset="0"/>
                <a:cs typeface="Tahoma" pitchFamily="34" charset="0"/>
              </a:rPr>
              <a:t>Turas Gaz Armatürleri A.Ş (www.turasgas.com)</a:t>
            </a:r>
            <a:endParaRPr lang="tr-TR" sz="1200" dirty="0">
              <a:solidFill>
                <a:schemeClr val="bg1">
                  <a:lumMod val="50000"/>
                </a:schemeClr>
              </a:solidFill>
              <a:latin typeface="Tahoma" pitchFamily="34" charset="0"/>
              <a:ea typeface="Tahoma" pitchFamily="34" charset="0"/>
              <a:cs typeface="Tahoma" pitchFamily="34" charset="0"/>
            </a:endParaRPr>
          </a:p>
        </p:txBody>
      </p:sp>
      <p:sp>
        <p:nvSpPr>
          <p:cNvPr id="12" name="Rectangle 11"/>
          <p:cNvSpPr/>
          <p:nvPr/>
        </p:nvSpPr>
        <p:spPr>
          <a:xfrm>
            <a:off x="1281" y="84137"/>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cstate="print"/>
          <a:srcRect l="16875" t="55556" r="66250" b="32222"/>
          <a:stretch>
            <a:fillRect/>
          </a:stretch>
        </p:blipFill>
        <p:spPr bwMode="auto">
          <a:xfrm>
            <a:off x="5777346" y="0"/>
            <a:ext cx="3366654" cy="1371600"/>
          </a:xfrm>
          <a:prstGeom prst="rect">
            <a:avLst/>
          </a:prstGeom>
          <a:noFill/>
          <a:ln w="9525">
            <a:noFill/>
            <a:miter lim="800000"/>
            <a:headEnd/>
            <a:tailEnd/>
          </a:ln>
        </p:spPr>
      </p:pic>
      <p:sp>
        <p:nvSpPr>
          <p:cNvPr id="2" name="Title 1"/>
          <p:cNvSpPr>
            <a:spLocks noGrp="1"/>
          </p:cNvSpPr>
          <p:nvPr>
            <p:ph type="ctrTitle"/>
          </p:nvPr>
        </p:nvSpPr>
        <p:spPr>
          <a:xfrm>
            <a:off x="0" y="1349375"/>
            <a:ext cx="9144000" cy="1470025"/>
          </a:xfrm>
        </p:spPr>
        <p:txBody>
          <a:bodyPr>
            <a:noAutofit/>
          </a:bodyPr>
          <a:lstStyle/>
          <a:p>
            <a:r>
              <a:rPr lang="tr-TR" sz="4000" dirty="0" smtClean="0">
                <a:latin typeface="Tahoma" panose="020B0604030504040204" pitchFamily="34" charset="0"/>
                <a:ea typeface="Tahoma" panose="020B0604030504040204" pitchFamily="34" charset="0"/>
                <a:cs typeface="Tahoma" panose="020B0604030504040204" pitchFamily="34" charset="0"/>
              </a:rPr>
              <a:t>Kullanma Kılavuzu</a:t>
            </a:r>
            <a:r>
              <a:rPr lang="tr-TR" sz="4800" dirty="0" smtClean="0">
                <a:latin typeface="Arial" pitchFamily="34" charset="0"/>
                <a:cs typeface="Arial" pitchFamily="34" charset="0"/>
              </a:rPr>
              <a:t/>
            </a:r>
            <a:br>
              <a:rPr lang="tr-TR" sz="4800" dirty="0" smtClean="0">
                <a:latin typeface="Arial" pitchFamily="34" charset="0"/>
                <a:cs typeface="Arial" pitchFamily="34" charset="0"/>
              </a:rPr>
            </a:br>
            <a:r>
              <a:rPr lang="tr-TR" sz="36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Emniyetli </a:t>
            </a:r>
            <a:r>
              <a:rPr lang="tr-TR" sz="360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Ocak Musluğu</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209800" y="3443773"/>
            <a:ext cx="4724400" cy="830997"/>
          </a:xfrm>
          <a:prstGeom prst="rect">
            <a:avLst/>
          </a:prstGeom>
          <a:noFill/>
        </p:spPr>
        <p:txBody>
          <a:bodyPr wrap="square" rtlCol="0">
            <a:spAutoFit/>
          </a:bodyPr>
          <a:lstStyle/>
          <a:p>
            <a:pPr algn="ctr"/>
            <a:r>
              <a:rPr lang="tr-TR" sz="2400" dirty="0" err="1" smtClean="0">
                <a:solidFill>
                  <a:schemeClr val="bg1"/>
                </a:solidFill>
                <a:latin typeface="Tahoma" pitchFamily="34" charset="0"/>
                <a:ea typeface="Tahoma" pitchFamily="34" charset="0"/>
                <a:cs typeface="Tahoma" pitchFamily="34" charset="0"/>
              </a:rPr>
              <a:t>Turaş</a:t>
            </a:r>
            <a:r>
              <a:rPr lang="tr-TR" sz="2400" dirty="0" smtClean="0">
                <a:solidFill>
                  <a:schemeClr val="bg1"/>
                </a:solidFill>
                <a:latin typeface="Tahoma" pitchFamily="34" charset="0"/>
                <a:ea typeface="Tahoma" pitchFamily="34" charset="0"/>
                <a:cs typeface="Tahoma" pitchFamily="34" charset="0"/>
              </a:rPr>
              <a:t> Ar-Ge Merkezi</a:t>
            </a:r>
          </a:p>
          <a:p>
            <a:pPr algn="ctr"/>
            <a:r>
              <a:rPr lang="tr-TR" sz="2400" dirty="0" smtClean="0">
                <a:solidFill>
                  <a:schemeClr val="bg1"/>
                </a:solidFill>
                <a:latin typeface="Tahoma" pitchFamily="34" charset="0"/>
                <a:ea typeface="Tahoma" pitchFamily="34" charset="0"/>
                <a:cs typeface="Tahoma" pitchFamily="34" charset="0"/>
              </a:rPr>
              <a:t>23.05.2018</a:t>
            </a:r>
            <a:endParaRPr lang="tr-TR" sz="2400" dirty="0">
              <a:solidFill>
                <a:schemeClr val="bg1"/>
              </a:solidFill>
              <a:latin typeface="Tahoma" pitchFamily="34" charset="0"/>
              <a:ea typeface="Tahoma" pitchFamily="34" charset="0"/>
              <a:cs typeface="Tahoma" pitchFamily="34" charset="0"/>
            </a:endParaRPr>
          </a:p>
        </p:txBody>
      </p:sp>
      <p:sp>
        <p:nvSpPr>
          <p:cNvPr id="18" name="Slide Number Placeholder 17"/>
          <p:cNvSpPr>
            <a:spLocks noGrp="1"/>
          </p:cNvSpPr>
          <p:nvPr>
            <p:ph type="sldNum" sz="quarter" idx="12"/>
          </p:nvPr>
        </p:nvSpPr>
        <p:spPr/>
        <p:txBody>
          <a:bodyPr/>
          <a:lstStyle/>
          <a:p>
            <a:r>
              <a:rPr lang="tr-TR" dirty="0" smtClean="0"/>
              <a:t>Slide No:</a:t>
            </a:r>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20588"/>
            <a:ext cx="8746172" cy="3962400"/>
          </a:xfrm>
        </p:spPr>
        <p:txBody>
          <a:bodyPr>
            <a:normAutofit/>
          </a:bodyPr>
          <a:lstStyle/>
          <a:p>
            <a:pPr marL="0" indent="0">
              <a:buNone/>
            </a:pPr>
            <a:r>
              <a:rPr lang="tr-TR" sz="2500" dirty="0">
                <a:solidFill>
                  <a:srgbClr val="01BCFF"/>
                </a:solidFill>
                <a:latin typeface="Tahoma" panose="020B0604030504040204" pitchFamily="34" charset="0"/>
                <a:ea typeface="Tahoma" panose="020B0604030504040204" pitchFamily="34" charset="0"/>
                <a:cs typeface="Tahoma" panose="020B0604030504040204" pitchFamily="34" charset="0"/>
              </a:rPr>
              <a:t>4.2- Yakıcı Dağıtım 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Gaz </a:t>
            </a:r>
            <a:r>
              <a:rPr lang="tr-TR" sz="1600" dirty="0">
                <a:latin typeface="Tahoma" panose="020B0604030504040204" pitchFamily="34" charset="0"/>
                <a:ea typeface="Tahoma" panose="020B0604030504040204" pitchFamily="34" charset="0"/>
                <a:cs typeface="Tahoma" panose="020B0604030504040204" pitchFamily="34" charset="0"/>
              </a:rPr>
              <a:t>çıkış rakoru veya aparatı sızdırmazlığı sağlamak için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10 </a:t>
            </a:r>
            <a:r>
              <a:rPr lang="tr-TR" sz="1600" dirty="0" err="1">
                <a:latin typeface="Tahoma" panose="020B0604030504040204" pitchFamily="34" charset="0"/>
                <a:ea typeface="Tahoma" panose="020B0604030504040204" pitchFamily="34" charset="0"/>
                <a:cs typeface="Tahoma" panose="020B0604030504040204" pitchFamily="34" charset="0"/>
              </a:rPr>
              <a:t>Nm’de</a:t>
            </a:r>
            <a:r>
              <a:rPr lang="tr-TR" sz="1600" dirty="0">
                <a:latin typeface="Tahoma" panose="020B0604030504040204" pitchFamily="34" charset="0"/>
                <a:ea typeface="Tahoma" panose="020B0604030504040204" pitchFamily="34" charset="0"/>
                <a:cs typeface="Tahoma" panose="020B0604030504040204" pitchFamily="34" charset="0"/>
              </a:rPr>
              <a:t> sıkılmalıdır. Rakorun yüksek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ile sıkılması sonucunda diş sıyırma ve musluk deformasyonu  oluşacağından gaz kaçağına sebebiyet verecektir.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10</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5867400" y="3760694"/>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10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1" name="Resim 10"/>
          <p:cNvPicPr/>
          <p:nvPr/>
        </p:nvPicPr>
        <p:blipFill rotWithShape="1">
          <a:blip r:embed="rId4" cstate="print">
            <a:extLst>
              <a:ext uri="{28A0092B-C50C-407E-A947-70E740481C1C}">
                <a14:useLocalDpi xmlns:a14="http://schemas.microsoft.com/office/drawing/2010/main" val="0"/>
              </a:ext>
            </a:extLst>
          </a:blip>
          <a:srcRect l="-896" t="-1694" r="36835" b="40331"/>
          <a:stretch/>
        </p:blipFill>
        <p:spPr bwMode="auto">
          <a:xfrm>
            <a:off x="2895600" y="3101788"/>
            <a:ext cx="1652298" cy="1851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1006013" y="3535680"/>
            <a:ext cx="1409700" cy="457200"/>
          </a:xfrm>
          <a:prstGeom prst="borderCallout1">
            <a:avLst>
              <a:gd name="adj1" fmla="val 49186"/>
              <a:gd name="adj2" fmla="val 101025"/>
              <a:gd name="adj3" fmla="val 186216"/>
              <a:gd name="adj4" fmla="val 167794"/>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Rakor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980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marL="0" indent="0">
              <a:buNone/>
            </a:pPr>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4.3- Termokupl Montajı </a:t>
            </a: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Termokupl </a:t>
            </a:r>
            <a:r>
              <a:rPr lang="tr-TR" sz="1600" dirty="0">
                <a:latin typeface="Tahoma" panose="020B0604030504040204" pitchFamily="34" charset="0"/>
                <a:ea typeface="Tahoma" panose="020B0604030504040204" pitchFamily="34" charset="0"/>
                <a:cs typeface="Tahoma" panose="020B0604030504040204" pitchFamily="34" charset="0"/>
              </a:rPr>
              <a:t>vida bağlantısı, musluk rakoruna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1Nm ile sıkılmalıdır. Fazla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uygulandığı takdirde emniyet </a:t>
            </a:r>
            <a:r>
              <a:rPr lang="tr-TR" sz="1600" dirty="0" err="1">
                <a:latin typeface="Tahoma" panose="020B0604030504040204" pitchFamily="34" charset="0"/>
                <a:ea typeface="Tahoma" panose="020B0604030504040204" pitchFamily="34" charset="0"/>
                <a:cs typeface="Tahoma" panose="020B0604030504040204" pitchFamily="34" charset="0"/>
              </a:rPr>
              <a:t>ventiline</a:t>
            </a:r>
            <a:r>
              <a:rPr lang="tr-TR" sz="1600" dirty="0">
                <a:latin typeface="Tahoma" panose="020B0604030504040204" pitchFamily="34" charset="0"/>
                <a:ea typeface="Tahoma" panose="020B0604030504040204" pitchFamily="34" charset="0"/>
                <a:cs typeface="Tahoma" panose="020B0604030504040204" pitchFamily="34" charset="0"/>
              </a:rPr>
              <a:t> zarar vereceğinden, gaz musluğunun emniyetsiz olarak çalışmasına neden olacaktır.  </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11</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17372" y="3764280"/>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1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4" name="Resim 13"/>
          <p:cNvPicPr/>
          <p:nvPr/>
        </p:nvPicPr>
        <p:blipFill rotWithShape="1">
          <a:blip r:embed="rId4">
            <a:extLst>
              <a:ext uri="{28A0092B-C50C-407E-A947-70E740481C1C}">
                <a14:useLocalDpi xmlns:a14="http://schemas.microsoft.com/office/drawing/2010/main" val="0"/>
              </a:ext>
            </a:extLst>
          </a:blip>
          <a:srcRect l="-2397" t="2807" r="14126" b="11831"/>
          <a:stretch/>
        </p:blipFill>
        <p:spPr bwMode="auto">
          <a:xfrm>
            <a:off x="3276600" y="3009265"/>
            <a:ext cx="1586865" cy="2096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517843" y="3142129"/>
            <a:ext cx="1409700" cy="457200"/>
          </a:xfrm>
          <a:prstGeom prst="borderCallout1">
            <a:avLst>
              <a:gd name="adj1" fmla="val 49186"/>
              <a:gd name="adj2" fmla="val 101025"/>
              <a:gd name="adj3" fmla="val 76216"/>
              <a:gd name="adj4" fmla="val 25103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Termokupl</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22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1086"/>
            <a:ext cx="8945086" cy="4713513"/>
          </a:xfrm>
        </p:spPr>
        <p:txBody>
          <a:bodyPr>
            <a:normAutofit fontScale="92500" lnSpcReduction="10000"/>
          </a:bodyPr>
          <a:lstStyle/>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Gaz düğmesini ileri doğru </a:t>
            </a:r>
            <a:r>
              <a:rPr lang="tr-TR" sz="1600" dirty="0" smtClean="0">
                <a:latin typeface="Tahoma" panose="020B0604030504040204" pitchFamily="34" charset="0"/>
                <a:ea typeface="Tahoma" panose="020B0604030504040204" pitchFamily="34" charset="0"/>
                <a:cs typeface="Tahoma" panose="020B0604030504040204" pitchFamily="34" charset="0"/>
              </a:rPr>
              <a:t>bastırınız.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smtClean="0">
                <a:latin typeface="Tahoma" panose="020B0604030504040204" pitchFamily="34" charset="0"/>
                <a:ea typeface="Tahoma" panose="020B0604030504040204" pitchFamily="34" charset="0"/>
                <a:cs typeface="Tahoma" panose="020B0604030504040204" pitchFamily="34" charset="0"/>
              </a:rPr>
              <a:t>Düğmeyi </a:t>
            </a:r>
            <a:r>
              <a:rPr lang="tr-TR" sz="1600" dirty="0">
                <a:latin typeface="Tahoma" panose="020B0604030504040204" pitchFamily="34" charset="0"/>
                <a:ea typeface="Tahoma" panose="020B0604030504040204" pitchFamily="34" charset="0"/>
                <a:cs typeface="Tahoma" panose="020B0604030504040204" pitchFamily="34" charset="0"/>
              </a:rPr>
              <a:t>90°  belirtilen yönde çevirerek maksimum </a:t>
            </a:r>
            <a:r>
              <a:rPr lang="tr-TR" sz="1600" dirty="0" smtClean="0">
                <a:latin typeface="Tahoma" panose="020B0604030504040204" pitchFamily="34" charset="0"/>
                <a:ea typeface="Tahoma" panose="020B0604030504040204" pitchFamily="34" charset="0"/>
                <a:cs typeface="Tahoma" panose="020B0604030504040204" pitchFamily="34" charset="0"/>
              </a:rPr>
              <a:t> konumda </a:t>
            </a:r>
            <a:r>
              <a:rPr lang="tr-TR" sz="1600" dirty="0">
                <a:latin typeface="Tahoma" panose="020B0604030504040204" pitchFamily="34" charset="0"/>
                <a:ea typeface="Tahoma" panose="020B0604030504040204" pitchFamily="34" charset="0"/>
                <a:cs typeface="Tahoma" panose="020B0604030504040204" pitchFamily="34" charset="0"/>
              </a:rPr>
              <a:t>ateşleme yaparak yanıcının, yanmasını </a:t>
            </a:r>
            <a:r>
              <a:rPr lang="tr-TR" sz="1600" dirty="0" smtClean="0">
                <a:latin typeface="Tahoma" panose="020B0604030504040204" pitchFamily="34" charset="0"/>
                <a:ea typeface="Tahoma" panose="020B0604030504040204" pitchFamily="34" charset="0"/>
                <a:cs typeface="Tahoma" panose="020B0604030504040204" pitchFamily="34" charset="0"/>
              </a:rPr>
              <a:t>sağlayınız.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Yanıcı yanmaya başlayınca en az beş (5) saniye düğmeye basılı tutunuz. Beş (5) saniyede emniyet tertibatı devreye girecektir. Daha sonra düğmeyi serbest bırakınız. Musluk kontrol düğmesi üzerinden tam açık(90°) veya yarı açık(160° veya 210°) olarak ayar yapabilirsiniz.</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49222"/>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Genel Musluk Kullanım Bilgileri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tretch>
            <a:fillRect/>
          </a:stretch>
        </p:blipFill>
        <p:spPr bwMode="auto">
          <a:xfrm>
            <a:off x="1524000" y="1981200"/>
            <a:ext cx="914400" cy="1438274"/>
          </a:xfrm>
          <a:prstGeom prst="rect">
            <a:avLst/>
          </a:prstGeom>
          <a:noFill/>
          <a:ln>
            <a:noFill/>
          </a:ln>
          <a:extLst>
            <a:ext uri="{53640926-AAD7-44D8-BBD7-CCE9431645EC}">
              <a14:shadowObscured xmlns:a14="http://schemas.microsoft.com/office/drawing/2010/main"/>
            </a:ext>
          </a:extLst>
        </p:spPr>
      </p:pic>
      <p:sp>
        <p:nvSpPr>
          <p:cNvPr id="2" name="Sağ Ok 1"/>
          <p:cNvSpPr/>
          <p:nvPr/>
        </p:nvSpPr>
        <p:spPr>
          <a:xfrm>
            <a:off x="748937" y="2586037"/>
            <a:ext cx="685800" cy="228600"/>
          </a:xfrm>
          <a:prstGeom prst="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p:nvPr/>
        </p:nvPicPr>
        <p:blipFill>
          <a:blip r:embed="rId5" cstate="print"/>
          <a:stretch>
            <a:fillRect/>
          </a:stretch>
        </p:blipFill>
        <p:spPr bwMode="auto">
          <a:xfrm>
            <a:off x="1483269" y="4070759"/>
            <a:ext cx="1126490" cy="1114425"/>
          </a:xfrm>
          <a:prstGeom prst="rect">
            <a:avLst/>
          </a:prstGeom>
          <a:noFill/>
          <a:ln>
            <a:noFill/>
          </a:ln>
        </p:spPr>
      </p:pic>
      <p:sp>
        <p:nvSpPr>
          <p:cNvPr id="4" name="Sağa Bükülü Ok 3"/>
          <p:cNvSpPr/>
          <p:nvPr/>
        </p:nvSpPr>
        <p:spPr>
          <a:xfrm>
            <a:off x="1330869" y="4081781"/>
            <a:ext cx="304800" cy="1114425"/>
          </a:xfrm>
          <a:prstGeom prst="curved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41224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07962"/>
            <a:ext cx="8945086" cy="3824651"/>
          </a:xfrm>
        </p:spPr>
        <p:txBody>
          <a:bodyPr>
            <a:normAutofit/>
          </a:bodyPr>
          <a:lstStyle/>
          <a:p>
            <a:pPr marL="0" indent="0">
              <a:buNone/>
            </a:pPr>
            <a:r>
              <a:rPr lang="tr-TR" sz="1600" dirty="0" smtClean="0"/>
              <a:t>	Gaz </a:t>
            </a:r>
            <a:r>
              <a:rPr lang="tr-TR" sz="1600" dirty="0"/>
              <a:t>musluğu alev sönme emniyet sistemi oldukça hassastır. Kesinlikle müdahale edilmemeli, sökülmemeli ve devre dışı kalmasına sebebiyet verecek davranışlardan kaçınılmalıdır</a:t>
            </a: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1473558"/>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6.1- Emniyet </a:t>
            </a:r>
            <a:r>
              <a:rPr lang="tr-TR" sz="2500" dirty="0" err="1" smtClean="0">
                <a:solidFill>
                  <a:srgbClr val="01BCFF"/>
                </a:solidFill>
                <a:latin typeface="Tahoma" panose="020B0604030504040204" pitchFamily="34" charset="0"/>
                <a:ea typeface="Tahoma" panose="020B0604030504040204" pitchFamily="34" charset="0"/>
                <a:cs typeface="Tahoma" panose="020B0604030504040204" pitchFamily="34" charset="0"/>
              </a:rPr>
              <a:t>Ventili</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descr="C:\Users\said.dincer\Desktop\IMG_6685.JPG"/>
          <p:cNvPicPr/>
          <p:nvPr/>
        </p:nvPicPr>
        <p:blipFill rotWithShape="1">
          <a:blip r:embed="rId4" cstate="print">
            <a:extLst>
              <a:ext uri="{28A0092B-C50C-407E-A947-70E740481C1C}">
                <a14:useLocalDpi xmlns:a14="http://schemas.microsoft.com/office/drawing/2010/main" val="0"/>
              </a:ext>
            </a:extLst>
          </a:blip>
          <a:srcRect l="18612" t="31782" r="18344" b="30177"/>
          <a:stretch/>
        </p:blipFill>
        <p:spPr bwMode="auto">
          <a:xfrm rot="10800000">
            <a:off x="3429000" y="2775011"/>
            <a:ext cx="1731645" cy="1044575"/>
          </a:xfrm>
          <a:prstGeom prst="rect">
            <a:avLst/>
          </a:prstGeom>
          <a:noFill/>
          <a:ln>
            <a:noFill/>
          </a:ln>
          <a:extLst>
            <a:ext uri="{53640926-AAD7-44D8-BBD7-CCE9431645EC}">
              <a14:shadowObscured xmlns:a14="http://schemas.microsoft.com/office/drawing/2010/main"/>
            </a:ext>
          </a:extLst>
        </p:spPr>
      </p:pic>
      <p:pic>
        <p:nvPicPr>
          <p:cNvPr id="16" name="Resim 15" descr="C:\Users\said.dincer\Desktop\IMG_6684.JPG"/>
          <p:cNvPicPr/>
          <p:nvPr/>
        </p:nvPicPr>
        <p:blipFill rotWithShape="1">
          <a:blip r:embed="rId5" cstate="print">
            <a:extLst>
              <a:ext uri="{28A0092B-C50C-407E-A947-70E740481C1C}">
                <a14:useLocalDpi xmlns:a14="http://schemas.microsoft.com/office/drawing/2010/main" val="0"/>
              </a:ext>
            </a:extLst>
          </a:blip>
          <a:srcRect l="-2407" t="33708" r="-1" b="26806"/>
          <a:stretch/>
        </p:blipFill>
        <p:spPr bwMode="auto">
          <a:xfrm rot="10800000">
            <a:off x="3428999" y="4725384"/>
            <a:ext cx="1861820" cy="723900"/>
          </a:xfrm>
          <a:prstGeom prst="rect">
            <a:avLst/>
          </a:prstGeom>
          <a:noFill/>
          <a:ln>
            <a:noFill/>
          </a:ln>
          <a:extLst>
            <a:ext uri="{53640926-AAD7-44D8-BBD7-CCE9431645EC}">
              <a14:shadowObscured xmlns:a14="http://schemas.microsoft.com/office/drawing/2010/main"/>
            </a:ext>
          </a:extLst>
        </p:spPr>
      </p:pic>
      <p:sp>
        <p:nvSpPr>
          <p:cNvPr id="21" name="Sağ Ok Belirtme Çizgisi 20"/>
          <p:cNvSpPr/>
          <p:nvPr/>
        </p:nvSpPr>
        <p:spPr>
          <a:xfrm>
            <a:off x="605245" y="2820660"/>
            <a:ext cx="2895600" cy="953277"/>
          </a:xfrm>
          <a:prstGeom prst="rightArrowCallout">
            <a:avLst/>
          </a:prstGeom>
          <a:no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2" name="Metin kutusu 21"/>
          <p:cNvSpPr txBox="1"/>
          <p:nvPr/>
        </p:nvSpPr>
        <p:spPr>
          <a:xfrm>
            <a:off x="558845" y="2822304"/>
            <a:ext cx="2514600" cy="923330"/>
          </a:xfrm>
          <a:prstGeom prst="rect">
            <a:avLst/>
          </a:prstGeom>
          <a:noFill/>
        </p:spPr>
        <p:txBody>
          <a:bodyPr wrap="square" rtlCol="0">
            <a:spAutoFit/>
          </a:bodyPr>
          <a:lstStyle/>
          <a:p>
            <a:r>
              <a:rPr lang="tr-TR" dirty="0" err="1" smtClean="0"/>
              <a:t>Ventil</a:t>
            </a:r>
            <a:r>
              <a:rPr lang="tr-TR" dirty="0" smtClean="0"/>
              <a:t> yayı ve </a:t>
            </a:r>
            <a:r>
              <a:rPr lang="tr-TR" dirty="0" err="1" smtClean="0"/>
              <a:t>ventil</a:t>
            </a:r>
            <a:r>
              <a:rPr lang="tr-TR" dirty="0" smtClean="0"/>
              <a:t> contası kesinlikle sökülmemelidir.</a:t>
            </a:r>
            <a:endParaRPr lang="tr-TR" dirty="0"/>
          </a:p>
        </p:txBody>
      </p:sp>
      <p:sp>
        <p:nvSpPr>
          <p:cNvPr id="23" name="AutoShape 35"/>
          <p:cNvSpPr>
            <a:spLocks noChangeArrowheads="1"/>
          </p:cNvSpPr>
          <p:nvPr/>
        </p:nvSpPr>
        <p:spPr bwMode="auto">
          <a:xfrm>
            <a:off x="4893309" y="4725383"/>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4" name="TextBox 8"/>
          <p:cNvSpPr txBox="1"/>
          <p:nvPr/>
        </p:nvSpPr>
        <p:spPr>
          <a:xfrm>
            <a:off x="0" y="82798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6- Dikkat Edilmesi Gereken Hususlar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712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41"/>
            <a:ext cx="8945086" cy="4713513"/>
          </a:xfrm>
        </p:spPr>
        <p:txBody>
          <a:bodyPr>
            <a:normAutofit/>
          </a:bodyPr>
          <a:lstStyle/>
          <a:p>
            <a:pPr marL="0" indent="0">
              <a:buNone/>
            </a:pPr>
            <a:r>
              <a:rPr lang="tr-TR" sz="1600" dirty="0" smtClean="0"/>
              <a:t>	Gaz </a:t>
            </a:r>
            <a:r>
              <a:rPr lang="tr-TR" sz="1600" dirty="0"/>
              <a:t>musluğu düğmesine sert bir şekilde bastırma veya vurma </a:t>
            </a:r>
            <a:r>
              <a:rPr lang="tr-TR" sz="1600" dirty="0" smtClean="0"/>
              <a:t>yapıldığında 6 N </a:t>
            </a:r>
            <a:r>
              <a:rPr lang="tr-TR" sz="1600" dirty="0"/>
              <a:t>kuvvete kadar olan darbeler musluk içinde bulunan darbe sönümleme sistemi sayesinde </a:t>
            </a:r>
            <a:r>
              <a:rPr lang="tr-TR" sz="1600" dirty="0" err="1"/>
              <a:t>absorbe</a:t>
            </a:r>
            <a:r>
              <a:rPr lang="tr-TR" sz="1600" dirty="0"/>
              <a:t> edilmektedir. 6 </a:t>
            </a:r>
            <a:r>
              <a:rPr lang="tr-TR" sz="1600" dirty="0" smtClean="0"/>
              <a:t>N </a:t>
            </a:r>
            <a:r>
              <a:rPr lang="tr-TR" sz="1600" dirty="0"/>
              <a:t>üzerindeki kuvvetlerde ise emniyet </a:t>
            </a:r>
            <a:r>
              <a:rPr lang="tr-TR" sz="1600" dirty="0" err="1"/>
              <a:t>ventili</a:t>
            </a:r>
            <a:r>
              <a:rPr lang="tr-TR" sz="1600" dirty="0"/>
              <a:t> deforme olup, devre dışı kalır. Gaz musluğuna bu değerin üzerinde kuvvet uygulanmamalıdır.   </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371600" lvl="3"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34200" y="4114800"/>
            <a:ext cx="2133600" cy="1752600"/>
          </a:xfrm>
          <a:prstGeom prst="irregularSeal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200" dirty="0" smtClean="0"/>
              <a:t>Kuvvet</a:t>
            </a:r>
            <a:r>
              <a:rPr lang="tr-TR" sz="1200" b="1" dirty="0" smtClean="0"/>
              <a:t> </a:t>
            </a:r>
            <a:r>
              <a:rPr lang="tr-TR" sz="1200" dirty="0" err="1" smtClean="0"/>
              <a:t>Max</a:t>
            </a:r>
            <a:r>
              <a:rPr lang="tr-TR" sz="1200" dirty="0" smtClean="0"/>
              <a:t> 6 N</a:t>
            </a:r>
            <a:endParaRPr lang="tr-TR" sz="1200" dirty="0"/>
          </a:p>
        </p:txBody>
      </p:sp>
      <p:pic>
        <p:nvPicPr>
          <p:cNvPr id="17" name="Resim 16" descr="C:\Users\said.dincer\Desktop\1.jpg"/>
          <p:cNvPicPr/>
          <p:nvPr/>
        </p:nvPicPr>
        <p:blipFill rotWithShape="1">
          <a:blip r:embed="rId4" cstate="print">
            <a:extLst>
              <a:ext uri="{28A0092B-C50C-407E-A947-70E740481C1C}">
                <a14:useLocalDpi xmlns:a14="http://schemas.microsoft.com/office/drawing/2010/main" val="0"/>
              </a:ext>
            </a:extLst>
          </a:blip>
          <a:srcRect t="20587" r="-1133" b="37876"/>
          <a:stretch/>
        </p:blipFill>
        <p:spPr bwMode="auto">
          <a:xfrm>
            <a:off x="2667000" y="2286000"/>
            <a:ext cx="2361565" cy="1293495"/>
          </a:xfrm>
          <a:prstGeom prst="rect">
            <a:avLst/>
          </a:prstGeom>
          <a:noFill/>
          <a:ln>
            <a:noFill/>
          </a:ln>
          <a:extLst>
            <a:ext uri="{53640926-AAD7-44D8-BBD7-CCE9431645EC}">
              <a14:shadowObscured xmlns:a14="http://schemas.microsoft.com/office/drawing/2010/main"/>
            </a:ext>
          </a:extLst>
        </p:spPr>
      </p:pic>
      <p:pic>
        <p:nvPicPr>
          <p:cNvPr id="18" name="Resim 17" descr="C:\Users\said.dincer\Desktop\2.jpg"/>
          <p:cNvPicPr/>
          <p:nvPr/>
        </p:nvPicPr>
        <p:blipFill rotWithShape="1">
          <a:blip r:embed="rId5" cstate="print">
            <a:extLst>
              <a:ext uri="{28A0092B-C50C-407E-A947-70E740481C1C}">
                <a14:useLocalDpi xmlns:a14="http://schemas.microsoft.com/office/drawing/2010/main" val="0"/>
              </a:ext>
            </a:extLst>
          </a:blip>
          <a:srcRect t="5779" r="-8" b="34625"/>
          <a:stretch/>
        </p:blipFill>
        <p:spPr bwMode="auto">
          <a:xfrm>
            <a:off x="2698115" y="4114800"/>
            <a:ext cx="2330450" cy="1852295"/>
          </a:xfrm>
          <a:prstGeom prst="rect">
            <a:avLst/>
          </a:prstGeom>
          <a:noFill/>
          <a:ln>
            <a:noFill/>
          </a:ln>
          <a:extLst>
            <a:ext uri="{53640926-AAD7-44D8-BBD7-CCE9431645EC}">
              <a14:shadowObscured xmlns:a14="http://schemas.microsoft.com/office/drawing/2010/main"/>
            </a:ext>
          </a:extLst>
        </p:spPr>
      </p:pic>
      <p:sp>
        <p:nvSpPr>
          <p:cNvPr id="19" name="AutoShape 35"/>
          <p:cNvSpPr>
            <a:spLocks noChangeArrowheads="1"/>
          </p:cNvSpPr>
          <p:nvPr/>
        </p:nvSpPr>
        <p:spPr bwMode="auto">
          <a:xfrm>
            <a:off x="4650967" y="4114829"/>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AutoShape 35"/>
          <p:cNvSpPr>
            <a:spLocks noChangeArrowheads="1"/>
          </p:cNvSpPr>
          <p:nvPr/>
        </p:nvSpPr>
        <p:spPr bwMode="auto">
          <a:xfrm>
            <a:off x="4650967" y="2286000"/>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4695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Kullanmakta olduğunuz </a:t>
            </a:r>
            <a:r>
              <a:rPr lang="tr-TR" sz="1600" dirty="0">
                <a:latin typeface="Tahoma" panose="020B0604030504040204" pitchFamily="34" charset="0"/>
                <a:ea typeface="Tahoma" panose="020B0604030504040204" pitchFamily="34" charset="0"/>
                <a:cs typeface="Tahoma" panose="020B0604030504040204" pitchFamily="34" charset="0"/>
              </a:rPr>
              <a:t>gaz musluğu LPG ve NG gaz tiplerine uygun olarak çalışmaktadır. Gaz dönüşümü için mutlaka yetkili servisten destek alınmalıdır. Musluk </a:t>
            </a:r>
            <a:r>
              <a:rPr lang="tr-TR" sz="1600" dirty="0" smtClean="0">
                <a:latin typeface="Tahoma" panose="020B0604030504040204" pitchFamily="34" charset="0"/>
                <a:ea typeface="Tahoma" panose="020B0604030504040204" pitchFamily="34" charset="0"/>
                <a:cs typeface="Tahoma" panose="020B0604030504040204" pitchFamily="34" charset="0"/>
              </a:rPr>
              <a:t>iç kısmında yer </a:t>
            </a:r>
            <a:r>
              <a:rPr lang="tr-TR" sz="1600" dirty="0">
                <a:latin typeface="Tahoma" panose="020B0604030504040204" pitchFamily="34" charset="0"/>
                <a:ea typeface="Tahoma" panose="020B0604030504040204" pitchFamily="34" charset="0"/>
                <a:cs typeface="Tahoma" panose="020B0604030504040204" pitchFamily="34" charset="0"/>
              </a:rPr>
              <a:t>alan ayar vidası tamamen sıkılıyken LPG konumundadır.</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47416"/>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6.2- Gaz Dönüşümü</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p:nvPr/>
        </p:nvPicPr>
        <p:blipFill rotWithShape="1">
          <a:blip r:embed="rId4" cstate="print">
            <a:extLst>
              <a:ext uri="{28A0092B-C50C-407E-A947-70E740481C1C}">
                <a14:useLocalDpi xmlns:a14="http://schemas.microsoft.com/office/drawing/2010/main" val="0"/>
              </a:ext>
            </a:extLst>
          </a:blip>
          <a:srcRect r="5026" b="604"/>
          <a:stretch/>
        </p:blipFill>
        <p:spPr bwMode="auto">
          <a:xfrm>
            <a:off x="3562905" y="3196591"/>
            <a:ext cx="1571625" cy="2095500"/>
          </a:xfrm>
          <a:prstGeom prst="rect">
            <a:avLst/>
          </a:prstGeom>
          <a:noFill/>
          <a:ln>
            <a:noFill/>
          </a:ln>
          <a:extLst>
            <a:ext uri="{53640926-AAD7-44D8-BBD7-CCE9431645EC}">
              <a14:shadowObscured xmlns:a14="http://schemas.microsoft.com/office/drawing/2010/main"/>
            </a:ext>
          </a:extLst>
        </p:spPr>
      </p:pic>
      <p:sp>
        <p:nvSpPr>
          <p:cNvPr id="17" name="Satır Belirtme Çizgisi 1 16"/>
          <p:cNvSpPr/>
          <p:nvPr/>
        </p:nvSpPr>
        <p:spPr>
          <a:xfrm>
            <a:off x="1828800" y="4572000"/>
            <a:ext cx="1409700" cy="457200"/>
          </a:xfrm>
          <a:prstGeom prst="borderCallout1">
            <a:avLst>
              <a:gd name="adj1" fmla="val 49186"/>
              <a:gd name="adj2" fmla="val 101025"/>
              <a:gd name="adj3" fmla="val -116165"/>
              <a:gd name="adj4" fmla="val 195439"/>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Ayar Vidası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00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007146"/>
            <a:ext cx="8764383" cy="5059010"/>
          </a:xfrm>
        </p:spPr>
        <p:txBody>
          <a:bodyPr>
            <a:normAutofit lnSpcReduction="10000"/>
          </a:bodyPr>
          <a:lstStyle/>
          <a:p>
            <a:pPr marL="0" indent="0">
              <a:buNone/>
            </a:pPr>
            <a:r>
              <a:rPr lang="tr-TR" sz="1600" dirty="0" smtClean="0"/>
              <a:t>	</a:t>
            </a:r>
            <a:r>
              <a:rPr lang="tr-TR" sz="1600" dirty="0" smtClean="0">
                <a:latin typeface="Tahoma" panose="020B0604030504040204" pitchFamily="34" charset="0"/>
                <a:ea typeface="Tahoma" panose="020B0604030504040204" pitchFamily="34" charset="0"/>
                <a:cs typeface="Tahoma" panose="020B0604030504040204" pitchFamily="34" charset="0"/>
              </a:rPr>
              <a:t>LPG </a:t>
            </a:r>
            <a:r>
              <a:rPr lang="tr-TR" sz="1600" dirty="0">
                <a:latin typeface="Tahoma" panose="020B0604030504040204" pitchFamily="34" charset="0"/>
                <a:ea typeface="Tahoma" panose="020B0604030504040204" pitchFamily="34" charset="0"/>
                <a:cs typeface="Tahoma" panose="020B0604030504040204" pitchFamily="34" charset="0"/>
              </a:rPr>
              <a:t>ayarlı gaz musluğunun ayar vidası 1,5 tur döndürüldüğünde NG olarak kullanılabilir. Ayar vidası 4 tur döndürülmesi sonucunda yerinden çıkar ve gaz kaçağına sebebiyet </a:t>
            </a:r>
            <a:r>
              <a:rPr lang="tr-TR" sz="1600" dirty="0" smtClean="0">
                <a:latin typeface="Tahoma" panose="020B0604030504040204" pitchFamily="34" charset="0"/>
                <a:ea typeface="Tahoma" panose="020B0604030504040204" pitchFamily="34" charset="0"/>
                <a:cs typeface="Tahoma" panose="020B0604030504040204" pitchFamily="34" charset="0"/>
              </a:rPr>
              <a:t>verir.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u="sng" dirty="0" smtClean="0"/>
          </a:p>
          <a:p>
            <a:pPr marL="0" indent="0">
              <a:buNone/>
            </a:pPr>
            <a:r>
              <a:rPr lang="tr-TR" sz="1600" u="sng" dirty="0" smtClean="0">
                <a:latin typeface="Tahoma" panose="020B0604030504040204" pitchFamily="34" charset="0"/>
                <a:ea typeface="Tahoma" panose="020B0604030504040204" pitchFamily="34" charset="0"/>
                <a:cs typeface="Tahoma" panose="020B0604030504040204" pitchFamily="34" charset="0"/>
              </a:rPr>
              <a:t>Not</a:t>
            </a:r>
            <a:r>
              <a:rPr lang="tr-TR" sz="1600" u="sng" dirty="0">
                <a:latin typeface="Tahoma" panose="020B0604030504040204" pitchFamily="34" charset="0"/>
                <a:ea typeface="Tahoma" panose="020B0604030504040204" pitchFamily="34" charset="0"/>
                <a:cs typeface="Tahoma" panose="020B0604030504040204" pitchFamily="34" charset="0"/>
              </a:rPr>
              <a:t>: Gaz dönüşümü için sistemin tamamlayıcı parçası </a:t>
            </a:r>
            <a:r>
              <a:rPr lang="tr-TR" sz="1600" u="sng" dirty="0" smtClean="0">
                <a:latin typeface="Tahoma" panose="020B0604030504040204" pitchFamily="34" charset="0"/>
                <a:ea typeface="Tahoma" panose="020B0604030504040204" pitchFamily="34" charset="0"/>
                <a:cs typeface="Tahoma" panose="020B0604030504040204" pitchFamily="34" charset="0"/>
              </a:rPr>
              <a:t>enjektörün </a:t>
            </a:r>
            <a:r>
              <a:rPr lang="tr-TR" sz="1600" u="sng" dirty="0">
                <a:latin typeface="Tahoma" panose="020B0604030504040204" pitchFamily="34" charset="0"/>
                <a:ea typeface="Tahoma" panose="020B0604030504040204" pitchFamily="34" charset="0"/>
                <a:cs typeface="Tahoma" panose="020B0604030504040204" pitchFamily="34" charset="0"/>
              </a:rPr>
              <a:t>de değişecek olması nedeniyle gaz dönüşümü yetkili servis harici yapılmamalıdır. </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extLst>
              <a:ext uri="{28A0092B-C50C-407E-A947-70E740481C1C}">
                <a14:useLocalDpi xmlns:a14="http://schemas.microsoft.com/office/drawing/2010/main" val="0"/>
              </a:ext>
            </a:extLst>
          </a:blip>
          <a:stretch>
            <a:fillRect/>
          </a:stretch>
        </p:blipFill>
        <p:spPr bwMode="auto">
          <a:xfrm>
            <a:off x="3048000" y="2209800"/>
            <a:ext cx="2743200" cy="2319020"/>
          </a:xfrm>
          <a:prstGeom prst="rect">
            <a:avLst/>
          </a:prstGeom>
          <a:noFill/>
          <a:ln>
            <a:noFill/>
          </a:ln>
          <a:extLst>
            <a:ext uri="{53640926-AAD7-44D8-BBD7-CCE9431645EC}">
              <a14:shadowObscured xmlns:a14="http://schemas.microsoft.com/office/drawing/2010/main"/>
            </a:ext>
          </a:extLst>
        </p:spPr>
      </p:pic>
      <p:sp>
        <p:nvSpPr>
          <p:cNvPr id="2" name="Sağa Bükülü Ok 1"/>
          <p:cNvSpPr/>
          <p:nvPr/>
        </p:nvSpPr>
        <p:spPr>
          <a:xfrm rot="1197689">
            <a:off x="4267199" y="3278915"/>
            <a:ext cx="304800" cy="762000"/>
          </a:xfrm>
          <a:prstGeom prst="curvedRightArrow">
            <a:avLst/>
          </a:prstGeom>
          <a:noFill/>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63481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maksimum 65 </a:t>
            </a:r>
            <a:r>
              <a:rPr lang="tr-TR" sz="1600" dirty="0" err="1">
                <a:latin typeface="Tahoma" panose="020B0604030504040204" pitchFamily="34" charset="0"/>
                <a:ea typeface="Tahoma" panose="020B0604030504040204" pitchFamily="34" charset="0"/>
                <a:cs typeface="Tahoma" panose="020B0604030504040204" pitchFamily="34" charset="0"/>
              </a:rPr>
              <a:t>mbar’a</a:t>
            </a:r>
            <a:r>
              <a:rPr lang="tr-TR" sz="1600" dirty="0">
                <a:latin typeface="Tahoma" panose="020B0604030504040204" pitchFamily="34" charset="0"/>
                <a:ea typeface="Tahoma" panose="020B0604030504040204" pitchFamily="34" charset="0"/>
                <a:cs typeface="Tahoma" panose="020B0604030504040204" pitchFamily="34" charset="0"/>
              </a:rPr>
              <a:t> dayanıklıdır. LPG gazlarda kullanım basıncı 30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NG gazlarda ise 20 </a:t>
            </a:r>
            <a:r>
              <a:rPr lang="tr-TR" sz="1600" dirty="0" err="1">
                <a:latin typeface="Tahoma" panose="020B0604030504040204" pitchFamily="34" charset="0"/>
                <a:ea typeface="Tahoma" panose="020B0604030504040204" pitchFamily="34" charset="0"/>
                <a:cs typeface="Tahoma" panose="020B0604030504040204" pitchFamily="34" charset="0"/>
              </a:rPr>
              <a:t>mbar’dır</a:t>
            </a:r>
            <a:r>
              <a:rPr lang="tr-TR" sz="1600" dirty="0">
                <a:latin typeface="Tahoma" panose="020B0604030504040204" pitchFamily="34" charset="0"/>
                <a:ea typeface="Tahoma" panose="020B0604030504040204" pitchFamily="34" charset="0"/>
                <a:cs typeface="Tahoma" panose="020B0604030504040204" pitchFamily="34" charset="0"/>
              </a:rPr>
              <a:t>. Dolayısı ile musluğa gelen basıncın kontrol altında olması ve belirtilen basınçtan yüksek olmaması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hususa dikkat edilmediği takdirde;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Emniyet </a:t>
            </a:r>
            <a:r>
              <a:rPr lang="tr-TR" sz="1600" dirty="0" err="1">
                <a:latin typeface="Tahoma" panose="020B0604030504040204" pitchFamily="34" charset="0"/>
                <a:ea typeface="Tahoma" panose="020B0604030504040204" pitchFamily="34" charset="0"/>
                <a:cs typeface="Tahoma" panose="020B0604030504040204" pitchFamily="34" charset="0"/>
              </a:rPr>
              <a:t>ventili</a:t>
            </a:r>
            <a:r>
              <a:rPr lang="tr-TR" sz="1600" dirty="0">
                <a:latin typeface="Tahoma" panose="020B0604030504040204" pitchFamily="34" charset="0"/>
                <a:ea typeface="Tahoma" panose="020B0604030504040204" pitchFamily="34" charset="0"/>
                <a:cs typeface="Tahoma" panose="020B0604030504040204" pitchFamily="34" charset="0"/>
              </a:rPr>
              <a:t> contası yerinden çıkarak, musluk emniyetsiz hale gelir. Ateşleme yapılmadan musluk açık bırakılırsa gaz kaçağı oluşur. Yüksek basınçlı gaz, gaz musluğunun iç kısmındaki parçaları dağıtır ve musluğun kaçak vermesine sebep verecek hayati tehlikelere neden olur. Bu nedenle LPG gaz tiplerinde, yetkili servisin belirttiği </a:t>
            </a:r>
            <a:r>
              <a:rPr lang="tr-TR" sz="1600" dirty="0" err="1">
                <a:latin typeface="Tahoma" panose="020B0604030504040204" pitchFamily="34" charset="0"/>
                <a:ea typeface="Tahoma" panose="020B0604030504040204" pitchFamily="34" charset="0"/>
                <a:cs typeface="Tahoma" panose="020B0604030504040204" pitchFamily="34" charset="0"/>
              </a:rPr>
              <a:t>dedantör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kullanılmalıdır.</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35153"/>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6.3- Musluk Çalışma Basıncı</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0200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18288" y="849612"/>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7</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İşaretlemeler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stretch>
            <a:fillRect/>
          </a:stretch>
        </p:blipFill>
        <p:spPr>
          <a:xfrm>
            <a:off x="2959893" y="1521743"/>
            <a:ext cx="3300413" cy="4048104"/>
          </a:xfrm>
          <a:prstGeom prst="rect">
            <a:avLst/>
          </a:prstGeom>
        </p:spPr>
      </p:pic>
      <p:sp>
        <p:nvSpPr>
          <p:cNvPr id="17" name="Satır Belirtme Çizgisi 1 16"/>
          <p:cNvSpPr/>
          <p:nvPr/>
        </p:nvSpPr>
        <p:spPr>
          <a:xfrm>
            <a:off x="2190750" y="5044385"/>
            <a:ext cx="1409700" cy="457200"/>
          </a:xfrm>
          <a:prstGeom prst="borderCallout1">
            <a:avLst>
              <a:gd name="adj1" fmla="val 3472"/>
              <a:gd name="adj2" fmla="val 49133"/>
              <a:gd name="adj3" fmla="val -146809"/>
              <a:gd name="adj4" fmla="val 161826"/>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Giriş Ok</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Satır Belirtme Çizgisi 1 18"/>
          <p:cNvSpPr/>
          <p:nvPr/>
        </p:nvSpPr>
        <p:spPr>
          <a:xfrm>
            <a:off x="6153500" y="3954496"/>
            <a:ext cx="1409700" cy="457200"/>
          </a:xfrm>
          <a:prstGeom prst="borderCallout1">
            <a:avLst>
              <a:gd name="adj1" fmla="val 1567"/>
              <a:gd name="adj2" fmla="val 50986"/>
              <a:gd name="adj3" fmla="val -68770"/>
              <a:gd name="adj4" fmla="val -74341"/>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Max</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Basınç</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Satır Belirtme Çizgisi 1 15"/>
          <p:cNvSpPr/>
          <p:nvPr/>
        </p:nvSpPr>
        <p:spPr>
          <a:xfrm>
            <a:off x="2190750" y="2011110"/>
            <a:ext cx="1409700" cy="457200"/>
          </a:xfrm>
          <a:prstGeom prst="borderCallout1">
            <a:avLst>
              <a:gd name="adj1" fmla="val 99662"/>
              <a:gd name="adj2" fmla="val 52277"/>
              <a:gd name="adj3" fmla="val 201929"/>
              <a:gd name="adj4" fmla="val 17247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Çıkış </a:t>
            </a:r>
            <a:r>
              <a:rPr lang="tr-TR" sz="12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Satır Belirtme Çizgisi 1 14"/>
          <p:cNvSpPr/>
          <p:nvPr/>
        </p:nvSpPr>
        <p:spPr>
          <a:xfrm>
            <a:off x="6180394" y="2209800"/>
            <a:ext cx="1592006" cy="562818"/>
          </a:xfrm>
          <a:prstGeom prst="borderCallout1">
            <a:avLst>
              <a:gd name="adj1" fmla="val 99718"/>
              <a:gd name="adj2" fmla="val 49623"/>
              <a:gd name="adj3" fmla="val 163900"/>
              <a:gd name="adj4" fmla="val -5582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Ürün Ana Kodu,</a:t>
            </a:r>
          </a:p>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Patent Numarası,</a:t>
            </a:r>
          </a:p>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Firma Logosu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5505800" y="5122149"/>
            <a:ext cx="1295400" cy="664261"/>
          </a:xfrm>
          <a:prstGeom prst="borderCallout1">
            <a:avLst>
              <a:gd name="adj1" fmla="val 1567"/>
              <a:gd name="adj2" fmla="val 50986"/>
              <a:gd name="adj3" fmla="val -139107"/>
              <a:gd name="adj4" fmla="val -2115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Logosu,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numarası,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Üretim tarihi</a:t>
            </a:r>
            <a:endParaRPr lang="tr-TR"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Satır Belirtme Çizgisi 1 19"/>
          <p:cNvSpPr/>
          <p:nvPr/>
        </p:nvSpPr>
        <p:spPr>
          <a:xfrm>
            <a:off x="1485900" y="3260254"/>
            <a:ext cx="1409700" cy="457200"/>
          </a:xfrm>
          <a:prstGeom prst="borderCallout1">
            <a:avLst>
              <a:gd name="adj1" fmla="val 99662"/>
              <a:gd name="adj2" fmla="val 52277"/>
              <a:gd name="adj3" fmla="val 141145"/>
              <a:gd name="adj4" fmla="val 213808"/>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Çalışma Sıcaklığı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99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61059"/>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8</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Atıf Yapılan Standartlar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Content Placeholder 2"/>
          <p:cNvSpPr>
            <a:spLocks noGrp="1"/>
          </p:cNvSpPr>
          <p:nvPr>
            <p:ph idx="1"/>
          </p:nvPr>
        </p:nvSpPr>
        <p:spPr>
          <a:xfrm>
            <a:off x="0" y="1550108"/>
            <a:ext cx="8945086" cy="4713513"/>
          </a:xfrm>
        </p:spPr>
        <p:txBody>
          <a:bodyPr>
            <a:normAutofit/>
          </a:bodyPr>
          <a:lstStyle/>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1-TS </a:t>
            </a:r>
            <a:r>
              <a:rPr lang="tr-TR" sz="1600" dirty="0">
                <a:latin typeface="Tahoma" panose="020B0604030504040204" pitchFamily="34" charset="0"/>
                <a:ea typeface="Tahoma" panose="020B0604030504040204" pitchFamily="34" charset="0"/>
                <a:cs typeface="Tahoma" panose="020B0604030504040204" pitchFamily="34" charset="0"/>
              </a:rPr>
              <a:t>EN 126; Çok fonksiyonlu kontrol tertibatları – Gaz yakan cihazlar </a:t>
            </a:r>
            <a:r>
              <a:rPr lang="tr-TR" sz="1600" dirty="0" smtClean="0">
                <a:latin typeface="Tahoma" panose="020B0604030504040204" pitchFamily="34" charset="0"/>
                <a:ea typeface="Tahoma" panose="020B0604030504040204" pitchFamily="34" charset="0"/>
                <a:cs typeface="Tahoma" panose="020B0604030504040204" pitchFamily="34" charset="0"/>
              </a:rPr>
              <a:t>için</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2-TS </a:t>
            </a:r>
            <a:r>
              <a:rPr lang="tr-TR" sz="1600" dirty="0">
                <a:latin typeface="Tahoma" panose="020B0604030504040204" pitchFamily="34" charset="0"/>
                <a:ea typeface="Tahoma" panose="020B0604030504040204" pitchFamily="34" charset="0"/>
                <a:cs typeface="Tahoma" panose="020B0604030504040204" pitchFamily="34" charset="0"/>
              </a:rPr>
              <a:t>EN 30-1-1; Pişirme Cihazları, Gaz yakan, Ev Tipi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23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598021"/>
            <a:ext cx="2394526" cy="1934793"/>
          </a:xfrm>
          <a:prstGeom prst="rect">
            <a:avLst/>
          </a:prstGeom>
        </p:spPr>
      </p:pic>
      <p:sp>
        <p:nvSpPr>
          <p:cNvPr id="15" name="Sağ Ok 14"/>
          <p:cNvSpPr/>
          <p:nvPr/>
        </p:nvSpPr>
        <p:spPr>
          <a:xfrm>
            <a:off x="3505200" y="1840087"/>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TAN</a:t>
            </a:r>
            <a:endParaRPr lang="tr-TR" dirty="0"/>
          </a:p>
        </p:txBody>
      </p:sp>
      <p:sp>
        <p:nvSpPr>
          <p:cNvPr id="9" name="TextBox 8"/>
          <p:cNvSpPr txBox="1"/>
          <p:nvPr/>
        </p:nvSpPr>
        <p:spPr>
          <a:xfrm>
            <a:off x="0" y="853109"/>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Emniyetli Fırın Musluklarımız</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510" y="3561549"/>
            <a:ext cx="2209800" cy="2236630"/>
          </a:xfrm>
          <a:prstGeom prst="rect">
            <a:avLst/>
          </a:prstGeom>
        </p:spPr>
      </p:pic>
      <p:sp>
        <p:nvSpPr>
          <p:cNvPr id="17" name="Sağ Ok 16"/>
          <p:cNvSpPr/>
          <p:nvPr/>
        </p:nvSpPr>
        <p:spPr>
          <a:xfrm>
            <a:off x="114175" y="4214368"/>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GTA</a:t>
            </a:r>
            <a:endParaRPr lang="tr-TR" dirty="0"/>
          </a:p>
        </p:txBody>
      </p:sp>
      <p:pic>
        <p:nvPicPr>
          <p:cNvPr id="5" name="Resim 4"/>
          <p:cNvPicPr>
            <a:picLocks noChangeAspect="1"/>
          </p:cNvPicPr>
          <p:nvPr/>
        </p:nvPicPr>
        <p:blipFill rotWithShape="1">
          <a:blip r:embed="rId6" cstate="print">
            <a:extLst>
              <a:ext uri="{28A0092B-C50C-407E-A947-70E740481C1C}">
                <a14:useLocalDpi xmlns:a14="http://schemas.microsoft.com/office/drawing/2010/main" val="0"/>
              </a:ext>
            </a:extLst>
          </a:blip>
          <a:srcRect l="18262" t="14193" r="20703" b="17448"/>
          <a:stretch/>
        </p:blipFill>
        <p:spPr>
          <a:xfrm>
            <a:off x="5943600" y="3517412"/>
            <a:ext cx="2657143" cy="2232000"/>
          </a:xfrm>
          <a:prstGeom prst="rect">
            <a:avLst/>
          </a:prstGeom>
        </p:spPr>
      </p:pic>
      <p:sp>
        <p:nvSpPr>
          <p:cNvPr id="22" name="Sağ Ok 21"/>
          <p:cNvSpPr/>
          <p:nvPr/>
        </p:nvSpPr>
        <p:spPr>
          <a:xfrm>
            <a:off x="5514755" y="3962400"/>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YTA</a:t>
            </a:r>
            <a:endParaRPr lang="tr-TR" dirty="0"/>
          </a:p>
        </p:txBody>
      </p:sp>
    </p:spTree>
    <p:extLst>
      <p:ext uri="{BB962C8B-B14F-4D97-AF65-F5344CB8AC3E}">
        <p14:creationId xmlns:p14="http://schemas.microsoft.com/office/powerpoint/2010/main" val="109854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68681"/>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İçindekiler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Grp="1" noChangeArrowheads="1"/>
          </p:cNvSpPr>
          <p:nvPr>
            <p:ph idx="1"/>
          </p:nvPr>
        </p:nvSpPr>
        <p:spPr bwMode="auto">
          <a:xfrm>
            <a:off x="685800" y="1947165"/>
            <a:ext cx="6477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34188" algn="r"/>
              </a:tabLst>
              <a:defRPr>
                <a:solidFill>
                  <a:schemeClr val="tx1"/>
                </a:solidFill>
                <a:latin typeface="Arial" panose="020B0604020202020204" pitchFamily="34" charset="0"/>
              </a:defRPr>
            </a:lvl1pPr>
            <a:lvl2pPr eaLnBrk="0" fontAlgn="base" hangingPunct="0">
              <a:spcBef>
                <a:spcPct val="0"/>
              </a:spcBef>
              <a:spcAft>
                <a:spcPct val="0"/>
              </a:spcAft>
              <a:tabLst>
                <a:tab pos="6834188" algn="r"/>
              </a:tabLst>
              <a:defRPr>
                <a:solidFill>
                  <a:schemeClr val="tx1"/>
                </a:solidFill>
                <a:latin typeface="Arial" panose="020B0604020202020204" pitchFamily="34" charset="0"/>
              </a:defRPr>
            </a:lvl2pPr>
            <a:lvl3pPr eaLnBrk="0" fontAlgn="base" hangingPunct="0">
              <a:spcBef>
                <a:spcPct val="0"/>
              </a:spcBef>
              <a:spcAft>
                <a:spcPct val="0"/>
              </a:spcAft>
              <a:tabLst>
                <a:tab pos="6834188" algn="r"/>
              </a:tabLst>
              <a:defRPr>
                <a:solidFill>
                  <a:schemeClr val="tx1"/>
                </a:solidFill>
                <a:latin typeface="Arial" panose="020B0604020202020204" pitchFamily="34" charset="0"/>
              </a:defRPr>
            </a:lvl3pPr>
            <a:lvl4pPr eaLnBrk="0" fontAlgn="base" hangingPunct="0">
              <a:spcBef>
                <a:spcPct val="0"/>
              </a:spcBef>
              <a:spcAft>
                <a:spcPct val="0"/>
              </a:spcAft>
              <a:tabLst>
                <a:tab pos="6834188" algn="r"/>
              </a:tabLst>
              <a:defRPr>
                <a:solidFill>
                  <a:schemeClr val="tx1"/>
                </a:solidFill>
                <a:latin typeface="Arial" panose="020B0604020202020204" pitchFamily="34" charset="0"/>
              </a:defRPr>
            </a:lvl4pPr>
            <a:lvl5pPr eaLnBrk="0" fontAlgn="base" hangingPunct="0">
              <a:spcBef>
                <a:spcPct val="0"/>
              </a:spcBef>
              <a:spcAft>
                <a:spcPct val="0"/>
              </a:spcAft>
              <a:tabLst>
                <a:tab pos="6834188" algn="r"/>
              </a:tabLst>
              <a:defRPr>
                <a:solidFill>
                  <a:schemeClr val="tx1"/>
                </a:solidFill>
                <a:latin typeface="Arial" panose="020B0604020202020204" pitchFamily="34" charset="0"/>
              </a:defRPr>
            </a:lvl5pPr>
            <a:lvl6pPr eaLnBrk="0" fontAlgn="base" hangingPunct="0">
              <a:spcBef>
                <a:spcPct val="0"/>
              </a:spcBef>
              <a:spcAft>
                <a:spcPct val="0"/>
              </a:spcAft>
              <a:tabLst>
                <a:tab pos="6834188" algn="r"/>
              </a:tabLst>
              <a:defRPr>
                <a:solidFill>
                  <a:schemeClr val="tx1"/>
                </a:solidFill>
                <a:latin typeface="Arial" panose="020B0604020202020204" pitchFamily="34" charset="0"/>
              </a:defRPr>
            </a:lvl6pPr>
            <a:lvl7pPr eaLnBrk="0" fontAlgn="base" hangingPunct="0">
              <a:spcBef>
                <a:spcPct val="0"/>
              </a:spcBef>
              <a:spcAft>
                <a:spcPct val="0"/>
              </a:spcAft>
              <a:tabLst>
                <a:tab pos="6834188" algn="r"/>
              </a:tabLst>
              <a:defRPr>
                <a:solidFill>
                  <a:schemeClr val="tx1"/>
                </a:solidFill>
                <a:latin typeface="Arial" panose="020B0604020202020204" pitchFamily="34" charset="0"/>
              </a:defRPr>
            </a:lvl7pPr>
            <a:lvl8pPr eaLnBrk="0" fontAlgn="base" hangingPunct="0">
              <a:spcBef>
                <a:spcPct val="0"/>
              </a:spcBef>
              <a:spcAft>
                <a:spcPct val="0"/>
              </a:spcAft>
              <a:tabLst>
                <a:tab pos="6834188" algn="r"/>
              </a:tabLst>
              <a:defRPr>
                <a:solidFill>
                  <a:schemeClr val="tx1"/>
                </a:solidFill>
                <a:latin typeface="Arial" panose="020B0604020202020204" pitchFamily="34" charset="0"/>
              </a:defRPr>
            </a:lvl8pPr>
            <a:lvl9pPr eaLnBrk="0" fontAlgn="base" hangingPunct="0">
              <a:spcBef>
                <a:spcPct val="0"/>
              </a:spcBef>
              <a:spcAft>
                <a:spcPct val="0"/>
              </a:spcAft>
              <a:tabLst>
                <a:tab pos="6834188" algn="r"/>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1-Önsöz</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2-</a:t>
            </a:r>
            <a:r>
              <a:rPr lang="tr-TR" sz="2000" dirty="0">
                <a:latin typeface="Tahoma" panose="020B0604030504040204" pitchFamily="34" charset="0"/>
                <a:ea typeface="Tahoma" panose="020B0604030504040204" pitchFamily="34" charset="0"/>
                <a:cs typeface="Tahoma" panose="020B0604030504040204" pitchFamily="34" charset="0"/>
              </a:rPr>
              <a:t>Musluğun Kullanım </a:t>
            </a:r>
            <a:r>
              <a:rPr lang="tr-TR" sz="2000" dirty="0" smtClean="0">
                <a:latin typeface="Tahoma" panose="020B0604030504040204" pitchFamily="34" charset="0"/>
                <a:ea typeface="Tahoma" panose="020B0604030504040204" pitchFamily="34" charset="0"/>
                <a:cs typeface="Tahoma" panose="020B0604030504040204" pitchFamily="34" charset="0"/>
              </a:rPr>
              <a:t>Amacı</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3-</a:t>
            </a:r>
            <a:r>
              <a:rPr lang="tr-TR" sz="2000" dirty="0">
                <a:latin typeface="Tahoma" panose="020B0604030504040204" pitchFamily="34" charset="0"/>
                <a:ea typeface="Tahoma" panose="020B0604030504040204" pitchFamily="34" charset="0"/>
                <a:cs typeface="Tahoma" panose="020B0604030504040204" pitchFamily="34" charset="0"/>
              </a:rPr>
              <a:t>Musluk Teknik </a:t>
            </a:r>
            <a:r>
              <a:rPr lang="tr-TR" sz="2000" dirty="0" smtClean="0">
                <a:latin typeface="Tahoma" panose="020B0604030504040204" pitchFamily="34" charset="0"/>
                <a:ea typeface="Tahoma" panose="020B0604030504040204" pitchFamily="34" charset="0"/>
                <a:cs typeface="Tahoma" panose="020B0604030504040204" pitchFamily="34" charset="0"/>
              </a:rPr>
              <a:t>Özellikleri</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4-</a:t>
            </a:r>
            <a:r>
              <a:rPr lang="tr-TR" sz="2000" dirty="0">
                <a:latin typeface="Tahoma" panose="020B0604030504040204" pitchFamily="34" charset="0"/>
                <a:ea typeface="Tahoma" panose="020B0604030504040204" pitchFamily="34" charset="0"/>
                <a:cs typeface="Tahoma" panose="020B0604030504040204" pitchFamily="34" charset="0"/>
              </a:rPr>
              <a:t>Ürün </a:t>
            </a:r>
            <a:r>
              <a:rPr lang="tr-TR" sz="2000" dirty="0" smtClean="0">
                <a:latin typeface="Tahoma" panose="020B0604030504040204" pitchFamily="34" charset="0"/>
                <a:ea typeface="Tahoma" panose="020B0604030504040204" pitchFamily="34" charset="0"/>
                <a:cs typeface="Tahoma" panose="020B0604030504040204" pitchFamily="34" charset="0"/>
              </a:rPr>
              <a:t>Montajı</a:t>
            </a:r>
            <a:r>
              <a:rPr lang="tr-TR" sz="2000" dirty="0">
                <a:latin typeface="Tahoma" panose="020B0604030504040204" pitchFamily="34" charset="0"/>
                <a:ea typeface="Tahoma" panose="020B0604030504040204" pitchFamily="34" charset="0"/>
                <a:cs typeface="Tahoma" panose="020B0604030504040204" pitchFamily="34" charset="0"/>
              </a:rPr>
              <a:t>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5-</a:t>
            </a:r>
            <a:r>
              <a:rPr lang="tr-TR" sz="2000" dirty="0">
                <a:latin typeface="Tahoma" panose="020B0604030504040204" pitchFamily="34" charset="0"/>
                <a:ea typeface="Tahoma" panose="020B0604030504040204" pitchFamily="34" charset="0"/>
                <a:cs typeface="Tahoma" panose="020B0604030504040204" pitchFamily="34" charset="0"/>
              </a:rPr>
              <a:t>Genel Musluk Kullanım </a:t>
            </a:r>
            <a:r>
              <a:rPr lang="tr-TR" sz="2000" dirty="0" smtClean="0">
                <a:latin typeface="Tahoma" panose="020B0604030504040204" pitchFamily="34" charset="0"/>
                <a:ea typeface="Tahoma" panose="020B0604030504040204" pitchFamily="34" charset="0"/>
                <a:cs typeface="Tahoma" panose="020B0604030504040204" pitchFamily="34" charset="0"/>
              </a:rPr>
              <a:t>Bilgileri</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6-</a:t>
            </a:r>
            <a:r>
              <a:rPr lang="tr-TR" sz="2000" dirty="0">
                <a:latin typeface="Tahoma" panose="020B0604030504040204" pitchFamily="34" charset="0"/>
                <a:ea typeface="Tahoma" panose="020B0604030504040204" pitchFamily="34" charset="0"/>
                <a:cs typeface="Tahoma" panose="020B0604030504040204" pitchFamily="34" charset="0"/>
              </a:rPr>
              <a:t>Dikkat Edilmesi Gereken </a:t>
            </a:r>
            <a:r>
              <a:rPr lang="tr-TR" sz="2000" dirty="0" smtClean="0">
                <a:latin typeface="Tahoma" panose="020B0604030504040204" pitchFamily="34" charset="0"/>
                <a:ea typeface="Tahoma" panose="020B0604030504040204" pitchFamily="34" charset="0"/>
                <a:cs typeface="Tahoma" panose="020B0604030504040204" pitchFamily="34" charset="0"/>
              </a:rPr>
              <a:t>Hususlar</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7-İşaretlemeler</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8-Atıf Yapılan Standartlar</a:t>
            </a: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114800"/>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Değerli </a:t>
            </a:r>
            <a:r>
              <a:rPr lang="tr-TR" sz="1600" dirty="0">
                <a:latin typeface="Tahoma" panose="020B0604030504040204" pitchFamily="34" charset="0"/>
                <a:ea typeface="Tahoma" panose="020B0604030504040204" pitchFamily="34" charset="0"/>
                <a:cs typeface="Tahoma" panose="020B0604030504040204" pitchFamily="34" charset="0"/>
              </a:rPr>
              <a:t>Müşterimiz</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Ürününüzün </a:t>
            </a:r>
            <a:r>
              <a:rPr lang="tr-TR" sz="1600" dirty="0">
                <a:latin typeface="Tahoma" panose="020B0604030504040204" pitchFamily="34" charset="0"/>
                <a:ea typeface="Tahoma" panose="020B0604030504040204" pitchFamily="34" charset="0"/>
                <a:cs typeface="Tahoma" panose="020B0604030504040204" pitchFamily="34" charset="0"/>
              </a:rPr>
              <a:t>size uzun süre hizmet edebilmesi için lütfen bu kullanım kılavuzunu dikkatlice okuyunuz ve gereksinim duyduğunuzda tekrar başvurmak için saklayınız.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doküman, kullanmakta olduğunuz tam boy fırın beklerinin yanış kontrolünü sağlayan gaz musluklarının kullanımı ve dikkat edilmesi gereken hususları içermektedir.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gaz ile çalışan hassas parçalar olduğundan, bu dokümanın dikkatli bir şekilde incelenmesi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Sonucunda </a:t>
            </a:r>
            <a:r>
              <a:rPr lang="tr-TR" sz="1600" dirty="0">
                <a:latin typeface="Tahoma" panose="020B0604030504040204" pitchFamily="34" charset="0"/>
                <a:ea typeface="Tahoma" panose="020B0604030504040204" pitchFamily="34" charset="0"/>
                <a:cs typeface="Tahoma" panose="020B0604030504040204" pitchFamily="34" charset="0"/>
              </a:rPr>
              <a:t>oluşabilecek hayati riskler önlenecek ve gerek musluğun gerek ise ocağınızın kullanım ömrünün uzun sürmesi sağlanacaktır.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50612"/>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1- Önsöz</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680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54668"/>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Tedarik etmiş olduğunuz </a:t>
            </a:r>
            <a:r>
              <a:rPr lang="tr-TR" sz="1600" dirty="0" smtClean="0">
                <a:latin typeface="Tahoma" panose="020B0604030504040204" pitchFamily="34" charset="0"/>
                <a:ea typeface="Tahoma" panose="020B0604030504040204" pitchFamily="34" charset="0"/>
                <a:cs typeface="Tahoma" panose="020B0604030504040204" pitchFamily="34" charset="0"/>
              </a:rPr>
              <a:t>gaz musluğu, evsel pişirici set üstü </a:t>
            </a:r>
            <a:r>
              <a:rPr lang="tr-TR" sz="1600" dirty="0">
                <a:latin typeface="Tahoma" panose="020B0604030504040204" pitchFamily="34" charset="0"/>
                <a:ea typeface="Tahoma" panose="020B0604030504040204" pitchFamily="34" charset="0"/>
                <a:cs typeface="Tahoma" panose="020B0604030504040204" pitchFamily="34" charset="0"/>
              </a:rPr>
              <a:t>ve </a:t>
            </a:r>
            <a:r>
              <a:rPr lang="tr-TR" sz="1600" dirty="0" smtClean="0">
                <a:latin typeface="Tahoma" panose="020B0604030504040204" pitchFamily="34" charset="0"/>
                <a:ea typeface="Tahoma" panose="020B0604030504040204" pitchFamily="34" charset="0"/>
                <a:cs typeface="Tahoma" panose="020B0604030504040204" pitchFamily="34" charset="0"/>
              </a:rPr>
              <a:t>ankastre ocaklarda </a:t>
            </a:r>
            <a:r>
              <a:rPr lang="tr-TR" sz="1600" dirty="0">
                <a:latin typeface="Tahoma" panose="020B0604030504040204" pitchFamily="34" charset="0"/>
                <a:ea typeface="Tahoma" panose="020B0604030504040204" pitchFamily="34" charset="0"/>
                <a:cs typeface="Tahoma" panose="020B0604030504040204" pitchFamily="34" charset="0"/>
              </a:rPr>
              <a:t>doğalgaz ve </a:t>
            </a:r>
            <a:r>
              <a:rPr lang="tr-TR" sz="1600" dirty="0" err="1">
                <a:latin typeface="Tahoma" panose="020B0604030504040204" pitchFamily="34" charset="0"/>
                <a:ea typeface="Tahoma" panose="020B0604030504040204" pitchFamily="34" charset="0"/>
                <a:cs typeface="Tahoma" panose="020B0604030504040204" pitchFamily="34" charset="0"/>
              </a:rPr>
              <a:t>lpg</a:t>
            </a:r>
            <a:r>
              <a:rPr lang="tr-TR" sz="1600" dirty="0">
                <a:latin typeface="Tahoma" panose="020B0604030504040204" pitchFamily="34" charset="0"/>
                <a:ea typeface="Tahoma" panose="020B0604030504040204" pitchFamily="34" charset="0"/>
                <a:cs typeface="Tahoma" panose="020B0604030504040204" pitchFamily="34" charset="0"/>
              </a:rPr>
              <a:t> ile çalışabilen, gazın </a:t>
            </a:r>
            <a:r>
              <a:rPr lang="tr-TR" sz="1600" dirty="0" smtClean="0">
                <a:latin typeface="Tahoma" panose="020B0604030504040204" pitchFamily="34" charset="0"/>
                <a:ea typeface="Tahoma" panose="020B0604030504040204" pitchFamily="34" charset="0"/>
                <a:cs typeface="Tahoma" panose="020B0604030504040204" pitchFamily="34" charset="0"/>
              </a:rPr>
              <a:t>yakıcı </a:t>
            </a:r>
            <a:r>
              <a:rPr lang="tr-TR" sz="1600" dirty="0">
                <a:latin typeface="Tahoma" panose="020B0604030504040204" pitchFamily="34" charset="0"/>
                <a:ea typeface="Tahoma" panose="020B0604030504040204" pitchFamily="34" charset="0"/>
                <a:cs typeface="Tahoma" panose="020B0604030504040204" pitchFamily="34" charset="0"/>
              </a:rPr>
              <a:t>kafalara ulaşmasını sağlamada, açma-kısma-kapama işlevlerini yerine </a:t>
            </a:r>
            <a:r>
              <a:rPr lang="tr-TR" sz="1600" dirty="0" smtClean="0">
                <a:latin typeface="Tahoma" panose="020B0604030504040204" pitchFamily="34" charset="0"/>
                <a:ea typeface="Tahoma" panose="020B0604030504040204" pitchFamily="34" charset="0"/>
                <a:cs typeface="Tahoma" panose="020B0604030504040204" pitchFamily="34" charset="0"/>
              </a:rPr>
              <a:t>getirmekte kullanılmaktadır</a:t>
            </a:r>
            <a:r>
              <a:rPr lang="tr-TR" sz="16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Ø"/>
            </a:pPr>
            <a:endParaRPr lang="tr-TR" sz="2400" dirty="0">
              <a:latin typeface="Tahoma" pitchFamily="34" charset="0"/>
              <a:ea typeface="Tahoma" pitchFamily="34" charset="0"/>
              <a:cs typeface="Tahoma"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68681"/>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2- Musluğun Kullanım Amacı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p:cNvPicPr/>
          <p:nvPr/>
        </p:nvPicPr>
        <p:blipFill>
          <a:blip r:embed="rId4" cstate="print">
            <a:extLst>
              <a:ext uri="{28A0092B-C50C-407E-A947-70E740481C1C}">
                <a14:useLocalDpi xmlns:a14="http://schemas.microsoft.com/office/drawing/2010/main" val="0"/>
              </a:ext>
            </a:extLst>
          </a:blip>
          <a:stretch>
            <a:fillRect/>
          </a:stretch>
        </p:blipFill>
        <p:spPr bwMode="auto">
          <a:xfrm>
            <a:off x="1600200" y="2710363"/>
            <a:ext cx="2286000" cy="2755193"/>
          </a:xfrm>
          <a:prstGeom prst="rect">
            <a:avLst/>
          </a:prstGeom>
          <a:noFill/>
          <a:ln>
            <a:noFill/>
          </a:ln>
        </p:spPr>
      </p:pic>
      <p:pic>
        <p:nvPicPr>
          <p:cNvPr id="17" name="Resim 16"/>
          <p:cNvPicPr/>
          <p:nvPr/>
        </p:nvPicPr>
        <p:blipFill>
          <a:blip r:embed="rId5" cstate="print">
            <a:extLst>
              <a:ext uri="{28A0092B-C50C-407E-A947-70E740481C1C}">
                <a14:useLocalDpi xmlns:a14="http://schemas.microsoft.com/office/drawing/2010/main" val="0"/>
              </a:ext>
            </a:extLst>
          </a:blip>
          <a:stretch>
            <a:fillRect/>
          </a:stretch>
        </p:blipFill>
        <p:spPr bwMode="auto">
          <a:xfrm>
            <a:off x="5187950" y="2844845"/>
            <a:ext cx="2730500" cy="2794635"/>
          </a:xfrm>
          <a:prstGeom prst="rect">
            <a:avLst/>
          </a:prstGeom>
          <a:noFill/>
          <a:ln>
            <a:noFill/>
          </a:ln>
        </p:spPr>
      </p:pic>
    </p:spTree>
    <p:extLst>
      <p:ext uri="{BB962C8B-B14F-4D97-AF65-F5344CB8AC3E}">
        <p14:creationId xmlns:p14="http://schemas.microsoft.com/office/powerpoint/2010/main" val="428342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945086" cy="4713513"/>
          </a:xfrm>
        </p:spPr>
        <p:txBody>
          <a:bodyPr>
            <a:normAutofit/>
          </a:bodyPr>
          <a:lstStyle/>
          <a:p>
            <a:r>
              <a:rPr lang="tr-TR" sz="1600" dirty="0" smtClean="0">
                <a:latin typeface="Tahoma" panose="020B0604030504040204" pitchFamily="34" charset="0"/>
                <a:ea typeface="Tahoma" panose="020B0604030504040204" pitchFamily="34" charset="0"/>
                <a:cs typeface="Tahoma" panose="020B0604030504040204" pitchFamily="34" charset="0"/>
              </a:rPr>
              <a:t>Kullanım </a:t>
            </a:r>
            <a:r>
              <a:rPr lang="tr-TR" sz="1600" dirty="0">
                <a:latin typeface="Tahoma" panose="020B0604030504040204" pitchFamily="34" charset="0"/>
                <a:ea typeface="Tahoma" panose="020B0604030504040204" pitchFamily="34" charset="0"/>
                <a:cs typeface="Tahoma" panose="020B0604030504040204" pitchFamily="34" charset="0"/>
              </a:rPr>
              <a:t>Alanı		</a:t>
            </a:r>
            <a:r>
              <a:rPr lang="tr-TR" sz="1600" dirty="0" smtClean="0">
                <a:latin typeface="Tahoma" panose="020B0604030504040204" pitchFamily="34" charset="0"/>
                <a:ea typeface="Tahoma" panose="020B0604030504040204" pitchFamily="34" charset="0"/>
                <a:cs typeface="Tahoma" panose="020B0604030504040204" pitchFamily="34" charset="0"/>
              </a:rPr>
              <a:t>	: Set Üstü ve Ankastre Ocaklar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Gazlar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 LPG </a:t>
            </a:r>
            <a:r>
              <a:rPr lang="tr-TR" sz="1600" dirty="0">
                <a:latin typeface="Tahoma" panose="020B0604030504040204" pitchFamily="34" charset="0"/>
                <a:ea typeface="Tahoma" panose="020B0604030504040204" pitchFamily="34" charset="0"/>
                <a:cs typeface="Tahoma" panose="020B0604030504040204" pitchFamily="34" charset="0"/>
              </a:rPr>
              <a:t>ve NG</a:t>
            </a:r>
          </a:p>
          <a:p>
            <a:r>
              <a:rPr lang="tr-TR" sz="1600" dirty="0" smtClean="0">
                <a:latin typeface="Tahoma" panose="020B0604030504040204" pitchFamily="34" charset="0"/>
                <a:ea typeface="Tahoma" panose="020B0604030504040204" pitchFamily="34" charset="0"/>
                <a:cs typeface="Tahoma" panose="020B0604030504040204" pitchFamily="34" charset="0"/>
              </a:rPr>
              <a:t>Malzeme</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Pirinç, Alüminyum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Kontrol Tipler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Debi değeri, </a:t>
            </a:r>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dönme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ve kaçak</a:t>
            </a:r>
          </a:p>
          <a:p>
            <a:r>
              <a:rPr lang="tr-TR" sz="1600" dirty="0" smtClean="0">
                <a:latin typeface="Tahoma" panose="020B0604030504040204" pitchFamily="34" charset="0"/>
                <a:ea typeface="Tahoma" panose="020B0604030504040204" pitchFamily="34" charset="0"/>
                <a:cs typeface="Tahoma" panose="020B0604030504040204" pitchFamily="34" charset="0"/>
              </a:rPr>
              <a:t>Kaçak </a:t>
            </a:r>
            <a:r>
              <a:rPr lang="tr-TR" sz="1600" dirty="0">
                <a:latin typeface="Tahoma" panose="020B0604030504040204" pitchFamily="34" charset="0"/>
                <a:ea typeface="Tahoma" panose="020B0604030504040204" pitchFamily="34" charset="0"/>
                <a:cs typeface="Tahoma" panose="020B0604030504040204" pitchFamily="34" charset="0"/>
              </a:rPr>
              <a:t>Testi Basıncı		</a:t>
            </a:r>
            <a:r>
              <a:rPr lang="tr-TR" sz="1600" dirty="0" smtClean="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basınç</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 ½ </a:t>
            </a:r>
            <a:r>
              <a:rPr lang="tr-TR" sz="1600" dirty="0" err="1">
                <a:latin typeface="Tahoma" panose="020B0604030504040204" pitchFamily="34" charset="0"/>
                <a:ea typeface="Tahoma" panose="020B0604030504040204" pitchFamily="34" charset="0"/>
                <a:cs typeface="Tahoma" panose="020B0604030504040204" pitchFamily="34" charset="0"/>
              </a:rPr>
              <a:t>psi</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a:t>
            </a:r>
            <a:r>
              <a:rPr lang="tr-TR" sz="1600" dirty="0">
                <a:latin typeface="Tahoma" panose="020B0604030504040204" pitchFamily="34" charset="0"/>
                <a:ea typeface="Tahoma" panose="020B0604030504040204" pitchFamily="34" charset="0"/>
                <a:cs typeface="Tahoma" panose="020B0604030504040204" pitchFamily="34" charset="0"/>
              </a:rPr>
              <a:t>Sıcaklık		</a:t>
            </a:r>
            <a:r>
              <a:rPr lang="tr-TR" sz="1600" dirty="0" smtClean="0">
                <a:latin typeface="Tahoma" panose="020B0604030504040204" pitchFamily="34" charset="0"/>
                <a:ea typeface="Tahoma" panose="020B0604030504040204" pitchFamily="34" charset="0"/>
                <a:cs typeface="Tahoma" panose="020B0604030504040204" pitchFamily="34" charset="0"/>
              </a:rPr>
              <a:t>: 0°C </a:t>
            </a:r>
            <a:r>
              <a:rPr lang="tr-TR" sz="1600" dirty="0">
                <a:latin typeface="Tahoma" panose="020B0604030504040204" pitchFamily="34" charset="0"/>
                <a:ea typeface="Tahoma" panose="020B0604030504040204" pitchFamily="34" charset="0"/>
                <a:cs typeface="Tahoma" panose="020B0604030504040204" pitchFamily="34" charset="0"/>
              </a:rPr>
              <a:t>/ + 130°C</a:t>
            </a:r>
          </a:p>
          <a:p>
            <a:r>
              <a:rPr lang="tr-TR" sz="1600" dirty="0" smtClean="0">
                <a:latin typeface="Tahoma" panose="020B0604030504040204" pitchFamily="34" charset="0"/>
                <a:ea typeface="Tahoma" panose="020B0604030504040204" pitchFamily="34" charset="0"/>
                <a:cs typeface="Tahoma" panose="020B0604030504040204" pitchFamily="34" charset="0"/>
              </a:rPr>
              <a:t>Çalışma </a:t>
            </a:r>
            <a:r>
              <a:rPr lang="tr-TR" sz="1600" dirty="0">
                <a:latin typeface="Tahoma" panose="020B0604030504040204" pitchFamily="34" charset="0"/>
                <a:ea typeface="Tahoma" panose="020B0604030504040204" pitchFamily="34" charset="0"/>
                <a:cs typeface="Tahoma" panose="020B0604030504040204" pitchFamily="34" charset="0"/>
              </a:rPr>
              <a:t>Açıları		</a:t>
            </a:r>
            <a:r>
              <a:rPr lang="tr-TR" sz="1600" dirty="0" smtClean="0">
                <a:latin typeface="Tahoma" panose="020B0604030504040204" pitchFamily="34" charset="0"/>
                <a:ea typeface="Tahoma" panose="020B0604030504040204" pitchFamily="34" charset="0"/>
                <a:cs typeface="Tahoma" panose="020B0604030504040204" pitchFamily="34" charset="0"/>
              </a:rPr>
              <a:t>	: 0</a:t>
            </a:r>
            <a:r>
              <a:rPr lang="tr-TR" sz="1600" dirty="0">
                <a:latin typeface="Tahoma" panose="020B0604030504040204" pitchFamily="34" charset="0"/>
                <a:ea typeface="Tahoma" panose="020B0604030504040204" pitchFamily="34" charset="0"/>
                <a:cs typeface="Tahoma" panose="020B0604030504040204" pitchFamily="34" charset="0"/>
              </a:rPr>
              <a:t>° - 160°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- 210</a:t>
            </a:r>
            <a:r>
              <a:rPr lang="tr-TR" sz="1600" dirty="0" smtClean="0">
                <a:latin typeface="Tahoma" panose="020B0604030504040204" pitchFamily="34" charset="0"/>
                <a:ea typeface="Tahoma" panose="020B0604030504040204" pitchFamily="34" charset="0"/>
                <a:cs typeface="Tahoma" panose="020B0604030504040204" pitchFamily="34" charset="0"/>
              </a:rPr>
              <a:t>°</a:t>
            </a:r>
          </a:p>
          <a:p>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Tipi:</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Hızlı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110mA </a:t>
            </a:r>
            <a:r>
              <a:rPr lang="tr-TR" sz="1600" dirty="0">
                <a:latin typeface="Tahoma" panose="020B0604030504040204" pitchFamily="34" charset="0"/>
                <a:ea typeface="Tahoma" panose="020B0604030504040204" pitchFamily="34" charset="0"/>
                <a:cs typeface="Tahoma" panose="020B0604030504040204" pitchFamily="34" charset="0"/>
              </a:rPr>
              <a:t>/ 20mA</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smtClean="0">
                <a:latin typeface="Tahoma" panose="020B0604030504040204" pitchFamily="34" charset="0"/>
                <a:ea typeface="Tahoma" panose="020B0604030504040204" pitchFamily="34" charset="0"/>
                <a:cs typeface="Tahoma" panose="020B0604030504040204" pitchFamily="34" charset="0"/>
              </a:rPr>
              <a:t>Eksenel</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110mA </a:t>
            </a:r>
            <a:r>
              <a:rPr lang="tr-TR" sz="1600" dirty="0">
                <a:latin typeface="Tahoma" panose="020B0604030504040204" pitchFamily="34" charset="0"/>
                <a:ea typeface="Tahoma" panose="020B0604030504040204" pitchFamily="34" charset="0"/>
                <a:cs typeface="Tahoma" panose="020B0604030504040204" pitchFamily="34" charset="0"/>
              </a:rPr>
              <a:t>/ 20mA-60mA /10mA</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Vidalı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110mA </a:t>
            </a:r>
            <a:r>
              <a:rPr lang="tr-TR" sz="1600" dirty="0">
                <a:latin typeface="Tahoma" panose="020B0604030504040204" pitchFamily="34" charset="0"/>
                <a:ea typeface="Tahoma" panose="020B0604030504040204" pitchFamily="34" charset="0"/>
                <a:cs typeface="Tahoma" panose="020B0604030504040204" pitchFamily="34" charset="0"/>
              </a:rPr>
              <a:t>/ 20mA-60mA /10mA</a:t>
            </a:r>
          </a:p>
          <a:p>
            <a:r>
              <a:rPr lang="tr-TR" sz="1600" dirty="0" smtClean="0">
                <a:latin typeface="Tahoma" panose="020B0604030504040204" pitchFamily="34" charset="0"/>
                <a:ea typeface="Tahoma" panose="020B0604030504040204" pitchFamily="34" charset="0"/>
                <a:cs typeface="Tahoma" panose="020B0604030504040204" pitchFamily="34" charset="0"/>
              </a:rPr>
              <a:t>Açma-kapama </a:t>
            </a:r>
            <a:r>
              <a:rPr lang="tr-TR" sz="1600" dirty="0">
                <a:latin typeface="Tahoma" panose="020B0604030504040204" pitchFamily="34" charset="0"/>
                <a:ea typeface="Tahoma" panose="020B0604030504040204" pitchFamily="34" charset="0"/>
                <a:cs typeface="Tahoma" panose="020B0604030504040204" pitchFamily="34" charset="0"/>
              </a:rPr>
              <a:t>sistemi		</a:t>
            </a: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saat yönünün tersine </a:t>
            </a:r>
            <a:r>
              <a:rPr lang="tr-TR" sz="1600" dirty="0" smtClean="0">
                <a:latin typeface="Tahoma" panose="020B0604030504040204" pitchFamily="34" charset="0"/>
                <a:ea typeface="Tahoma" panose="020B0604030504040204" pitchFamily="34" charset="0"/>
                <a:cs typeface="Tahoma" panose="020B0604030504040204" pitchFamily="34" charset="0"/>
              </a:rPr>
              <a:t>çalışır;</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kapalı</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90</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maksimum debi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160</a:t>
            </a:r>
            <a:r>
              <a:rPr lang="tr-TR" sz="1600" dirty="0">
                <a:latin typeface="Tahoma" panose="020B0604030504040204" pitchFamily="34" charset="0"/>
                <a:ea typeface="Tahoma" panose="020B0604030504040204" pitchFamily="34" charset="0"/>
                <a:cs typeface="Tahoma" panose="020B0604030504040204" pitchFamily="34" charset="0"/>
              </a:rPr>
              <a:t>° veya 210° minimum debi</a:t>
            </a:r>
          </a:p>
          <a:p>
            <a:pPr marL="0" indent="0">
              <a:buNone/>
            </a:pPr>
            <a:endParaRPr lang="tr-TR" sz="1600" dirty="0"/>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47345"/>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3</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Teknik Özellikler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384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754"/>
            <a:ext cx="8945086" cy="4713513"/>
          </a:xfrm>
        </p:spPr>
        <p:txBody>
          <a:bodyPr>
            <a:normAutofit/>
          </a:bodyPr>
          <a:lstStyle/>
          <a:p>
            <a:pPr marL="0" indent="0">
              <a:buNone/>
            </a:pPr>
            <a:endParaRPr lang="tr-TR" sz="1600" dirty="0"/>
          </a:p>
          <a:p>
            <a:r>
              <a:rPr lang="tr-TR" sz="1600" dirty="0" smtClean="0">
                <a:latin typeface="Tahoma" panose="020B0604030504040204" pitchFamily="34" charset="0"/>
                <a:ea typeface="Tahoma" panose="020B0604030504040204" pitchFamily="34" charset="0"/>
                <a:cs typeface="Tahoma" panose="020B0604030504040204" pitchFamily="34" charset="0"/>
              </a:rPr>
              <a:t>Ateşleme</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Döndürmeli </a:t>
            </a:r>
            <a:r>
              <a:rPr lang="tr-TR" sz="1600" dirty="0">
                <a:latin typeface="Tahoma" panose="020B0604030504040204" pitchFamily="34" charset="0"/>
                <a:ea typeface="Tahoma" panose="020B0604030504040204" pitchFamily="34" charset="0"/>
                <a:cs typeface="Tahoma" panose="020B0604030504040204" pitchFamily="34" charset="0"/>
              </a:rPr>
              <a:t>veya basmalı tip </a:t>
            </a:r>
            <a:r>
              <a:rPr lang="tr-TR" sz="1600" dirty="0" err="1">
                <a:latin typeface="Tahoma" panose="020B0604030504040204" pitchFamily="34" charset="0"/>
                <a:ea typeface="Tahoma" panose="020B0604030504040204" pitchFamily="34" charset="0"/>
                <a:cs typeface="Tahoma" panose="020B0604030504040204" pitchFamily="34" charset="0"/>
              </a:rPr>
              <a:t>micro</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switch</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err="1" smtClean="0">
                <a:latin typeface="Tahoma" panose="020B0604030504040204" pitchFamily="34" charset="0"/>
                <a:ea typeface="Tahoma" panose="020B0604030504040204" pitchFamily="34" charset="0"/>
                <a:cs typeface="Tahoma" panose="020B0604030504040204" pitchFamily="34" charset="0"/>
              </a:rPr>
              <a:t>By-pass</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Vida </a:t>
            </a:r>
            <a:r>
              <a:rPr lang="tr-TR" sz="1600" dirty="0" smtClean="0">
                <a:latin typeface="Tahoma" panose="020B0604030504040204" pitchFamily="34" charset="0"/>
                <a:ea typeface="Tahoma" panose="020B0604030504040204" pitchFamily="34" charset="0"/>
                <a:cs typeface="Tahoma" panose="020B0604030504040204" pitchFamily="34" charset="0"/>
              </a:rPr>
              <a:t>Sıkma </a:t>
            </a:r>
            <a:r>
              <a:rPr lang="tr-TR" sz="1600" dirty="0" err="1" smtClean="0">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0,4-0,7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Kapak </a:t>
            </a:r>
            <a:r>
              <a:rPr lang="tr-TR" sz="1600" dirty="0">
                <a:latin typeface="Tahoma" panose="020B0604030504040204" pitchFamily="34" charset="0"/>
                <a:ea typeface="Tahoma" panose="020B0604030504040204" pitchFamily="34" charset="0"/>
                <a:cs typeface="Tahoma" panose="020B0604030504040204" pitchFamily="34" charset="0"/>
              </a:rPr>
              <a:t>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:0,7-1 </a:t>
            </a:r>
            <a:r>
              <a:rPr lang="tr-TR" sz="1600" dirty="0" smtClean="0">
                <a:latin typeface="Tahoma" panose="020B0604030504040204" pitchFamily="34" charset="0"/>
                <a:ea typeface="Tahoma" panose="020B0604030504040204" pitchFamily="34" charset="0"/>
                <a:cs typeface="Tahoma" panose="020B0604030504040204" pitchFamily="34" charset="0"/>
              </a:rPr>
              <a:t>N/m</a:t>
            </a:r>
          </a:p>
          <a:p>
            <a:r>
              <a:rPr lang="tr-TR" sz="1600" dirty="0" err="1" smtClean="0">
                <a:latin typeface="Tahoma" panose="020B0604030504040204" pitchFamily="34" charset="0"/>
                <a:ea typeface="Tahoma" panose="020B0604030504040204" pitchFamily="34" charset="0"/>
                <a:cs typeface="Tahoma" panose="020B0604030504040204" pitchFamily="34" charset="0"/>
              </a:rPr>
              <a:t>Magnet</a:t>
            </a:r>
            <a:r>
              <a:rPr lang="tr-TR" sz="1600" dirty="0" smtClean="0">
                <a:latin typeface="Tahoma" panose="020B0604030504040204" pitchFamily="34" charset="0"/>
                <a:ea typeface="Tahoma" panose="020B0604030504040204" pitchFamily="34" charset="0"/>
                <a:cs typeface="Tahoma" panose="020B0604030504040204" pitchFamily="34" charset="0"/>
              </a:rPr>
              <a:t> Rakoru Sıkma </a:t>
            </a:r>
            <a:r>
              <a:rPr lang="tr-TR" sz="1600" dirty="0" err="1" smtClean="0">
                <a:latin typeface="Tahoma" panose="020B0604030504040204" pitchFamily="34" charset="0"/>
                <a:ea typeface="Tahoma" panose="020B0604030504040204" pitchFamily="34" charset="0"/>
                <a:cs typeface="Tahoma" panose="020B0604030504040204" pitchFamily="34" charset="0"/>
              </a:rPr>
              <a:t>Torku</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smtClean="0">
                <a:latin typeface="Tahoma" panose="020B0604030504040204" pitchFamily="34" charset="0"/>
                <a:ea typeface="Tahoma" panose="020B0604030504040204" pitchFamily="34" charset="0"/>
                <a:cs typeface="Tahoma" panose="020B0604030504040204" pitchFamily="34" charset="0"/>
              </a:rPr>
              <a:t>max</a:t>
            </a:r>
            <a:r>
              <a:rPr lang="tr-TR" sz="1600" dirty="0" smtClean="0">
                <a:latin typeface="Tahoma" panose="020B0604030504040204" pitchFamily="34" charset="0"/>
                <a:ea typeface="Tahoma" panose="020B0604030504040204" pitchFamily="34" charset="0"/>
                <a:cs typeface="Tahoma" panose="020B0604030504040204" pitchFamily="34" charset="0"/>
              </a:rPr>
              <a:t>. 12N/m</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smtClean="0">
                <a:latin typeface="Tahoma" panose="020B0604030504040204" pitchFamily="34" charset="0"/>
                <a:ea typeface="Tahoma" panose="020B0604030504040204" pitchFamily="34" charset="0"/>
                <a:cs typeface="Tahoma" panose="020B0604030504040204" pitchFamily="34" charset="0"/>
              </a:rPr>
              <a:t>Çocuk </a:t>
            </a:r>
            <a:r>
              <a:rPr lang="tr-TR" sz="1600" dirty="0">
                <a:latin typeface="Tahoma" panose="020B0604030504040204" pitchFamily="34" charset="0"/>
                <a:ea typeface="Tahoma" panose="020B0604030504040204" pitchFamily="34" charset="0"/>
                <a:cs typeface="Tahoma" panose="020B0604030504040204" pitchFamily="34" charset="0"/>
              </a:rPr>
              <a:t>kilidi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err="1" smtClean="0">
                <a:latin typeface="Tahoma" panose="020B0604030504040204" pitchFamily="34" charset="0"/>
                <a:ea typeface="Tahoma" panose="020B0604030504040204" pitchFamily="34" charset="0"/>
                <a:cs typeface="Tahoma" panose="020B0604030504040204" pitchFamily="34" charset="0"/>
              </a:rPr>
              <a:t>Flanş</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Rakor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7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Valf </a:t>
            </a:r>
            <a:r>
              <a:rPr lang="tr-TR" sz="1600" dirty="0">
                <a:latin typeface="Tahoma" panose="020B0604030504040204" pitchFamily="34" charset="0"/>
                <a:ea typeface="Tahoma" panose="020B0604030504040204" pitchFamily="34" charset="0"/>
                <a:cs typeface="Tahoma" panose="020B0604030504040204" pitchFamily="34" charset="0"/>
              </a:rPr>
              <a:t>Çalışma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(40000 çevrim)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0,2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endParaRPr lang="tr-TR" sz="1600" dirty="0" smtClean="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Kontrol basıncı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Çalışma </a:t>
            </a:r>
            <a:r>
              <a:rPr lang="tr-TR" sz="1600" dirty="0">
                <a:latin typeface="Tahoma" panose="020B0604030504040204" pitchFamily="34" charset="0"/>
                <a:ea typeface="Tahoma" panose="020B0604030504040204" pitchFamily="34" charset="0"/>
                <a:cs typeface="Tahoma" panose="020B0604030504040204" pitchFamily="34" charset="0"/>
              </a:rPr>
              <a:t>basıncı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Giriş-çıkış </a:t>
            </a:r>
            <a:r>
              <a:rPr lang="tr-TR" sz="1600" dirty="0">
                <a:latin typeface="Tahoma" panose="020B0604030504040204" pitchFamily="34" charset="0"/>
                <a:ea typeface="Tahoma" panose="020B0604030504040204" pitchFamily="34" charset="0"/>
                <a:cs typeface="Tahoma" panose="020B0604030504040204" pitchFamily="34" charset="0"/>
              </a:rPr>
              <a:t>kaçak debisi(Çevrim testi sonunda)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cm</a:t>
            </a:r>
            <a:r>
              <a:rPr lang="tr-TR" sz="1600" baseline="30000" dirty="0">
                <a:latin typeface="Tahoma" panose="020B0604030504040204" pitchFamily="34" charset="0"/>
                <a:ea typeface="Tahoma" panose="020B0604030504040204" pitchFamily="34" charset="0"/>
                <a:cs typeface="Tahoma" panose="020B0604030504040204" pitchFamily="34" charset="0"/>
              </a:rPr>
              <a:t>3</a:t>
            </a:r>
            <a:r>
              <a:rPr lang="tr-TR" sz="1600" dirty="0">
                <a:latin typeface="Tahoma" panose="020B0604030504040204" pitchFamily="34" charset="0"/>
                <a:ea typeface="Tahoma" panose="020B0604030504040204" pitchFamily="34" charset="0"/>
                <a:cs typeface="Tahoma" panose="020B0604030504040204" pitchFamily="34" charset="0"/>
              </a:rPr>
              <a:t>/h</a:t>
            </a:r>
          </a:p>
          <a:p>
            <a:r>
              <a:rPr lang="tr-TR" sz="1600" dirty="0" smtClean="0">
                <a:latin typeface="Tahoma" panose="020B0604030504040204" pitchFamily="34" charset="0"/>
                <a:ea typeface="Tahoma" panose="020B0604030504040204" pitchFamily="34" charset="0"/>
                <a:cs typeface="Tahoma" panose="020B0604030504040204" pitchFamily="34" charset="0"/>
              </a:rPr>
              <a:t>Test </a:t>
            </a:r>
            <a:r>
              <a:rPr lang="tr-TR" sz="1600" dirty="0">
                <a:latin typeface="Tahoma" panose="020B0604030504040204" pitchFamily="34" charset="0"/>
                <a:ea typeface="Tahoma" panose="020B0604030504040204" pitchFamily="34" charset="0"/>
                <a:cs typeface="Tahoma" panose="020B0604030504040204" pitchFamily="34" charset="0"/>
              </a:rPr>
              <a:t>Basıncı(hava ile)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431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802" y="1483170"/>
            <a:ext cx="8746172" cy="3962400"/>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Gaz </a:t>
            </a:r>
            <a:r>
              <a:rPr lang="tr-TR" sz="1600" dirty="0">
                <a:latin typeface="Tahoma" panose="020B0604030504040204" pitchFamily="34" charset="0"/>
                <a:ea typeface="Tahoma" panose="020B0604030504040204" pitchFamily="34" charset="0"/>
                <a:cs typeface="Tahoma" panose="020B0604030504040204" pitchFamily="34" charset="0"/>
              </a:rPr>
              <a:t>musluğunun ana gaz borusuna montajı, dağıtım borusu montajı ve termokupl bağlantısı aşağıdaki talimatlara göre yapılması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Gaz musluğu, gövdeye zarar vermeyecek bir fikstüre oturtulmalıdır. Uygun olmayan fikstür kullanımında gaz musluğu deforme olacak ve gaz kaçakları </a:t>
            </a:r>
            <a:r>
              <a:rPr lang="tr-TR" sz="1600" dirty="0" smtClean="0">
                <a:latin typeface="Tahoma" panose="020B0604030504040204" pitchFamily="34" charset="0"/>
                <a:ea typeface="Tahoma" panose="020B0604030504040204" pitchFamily="34" charset="0"/>
                <a:cs typeface="Tahoma" panose="020B0604030504040204" pitchFamily="34" charset="0"/>
              </a:rPr>
              <a:t>oluşacaktır.</a:t>
            </a: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861059"/>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4</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Ürün Montajı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extLst>
              <a:ext uri="{28A0092B-C50C-407E-A947-70E740481C1C}">
                <a14:useLocalDpi xmlns:a14="http://schemas.microsoft.com/office/drawing/2010/main" val="0"/>
              </a:ext>
            </a:extLst>
          </a:blip>
          <a:stretch>
            <a:fillRect/>
          </a:stretch>
        </p:blipFill>
        <p:spPr bwMode="auto">
          <a:xfrm>
            <a:off x="838200" y="3671185"/>
            <a:ext cx="1845945" cy="2294890"/>
          </a:xfrm>
          <a:prstGeom prst="rect">
            <a:avLst/>
          </a:prstGeom>
          <a:noFill/>
          <a:ln>
            <a:noFill/>
          </a:ln>
        </p:spPr>
      </p:pic>
      <p:sp>
        <p:nvSpPr>
          <p:cNvPr id="16" name="Satır Belirtme Çizgisi 1 15"/>
          <p:cNvSpPr/>
          <p:nvPr/>
        </p:nvSpPr>
        <p:spPr>
          <a:xfrm>
            <a:off x="3387814" y="3836478"/>
            <a:ext cx="1447800" cy="457200"/>
          </a:xfrm>
          <a:prstGeom prst="borderCallout1">
            <a:avLst>
              <a:gd name="adj1" fmla="val 46201"/>
              <a:gd name="adj2" fmla="val 1574"/>
              <a:gd name="adj3" fmla="val 108579"/>
              <a:gd name="adj4" fmla="val -97776"/>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Musluğu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3118088" y="5031691"/>
            <a:ext cx="1447800" cy="457200"/>
          </a:xfrm>
          <a:prstGeom prst="borderCallout1">
            <a:avLst>
              <a:gd name="adj1" fmla="val 46201"/>
              <a:gd name="adj2" fmla="val 1574"/>
              <a:gd name="adj3" fmla="val 51716"/>
              <a:gd name="adj4" fmla="val -6186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Fisktür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8"/>
          <p:cNvSpPr txBox="1"/>
          <p:nvPr/>
        </p:nvSpPr>
        <p:spPr>
          <a:xfrm>
            <a:off x="0" y="2303682"/>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4.1- Ana Gaz Dağıtım 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697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Fikstür yardımı ile </a:t>
            </a:r>
            <a:r>
              <a:rPr lang="tr-TR" sz="1600" dirty="0" err="1">
                <a:latin typeface="Tahoma" panose="020B0604030504040204" pitchFamily="34" charset="0"/>
                <a:ea typeface="Tahoma" panose="020B0604030504040204" pitchFamily="34" charset="0"/>
                <a:cs typeface="Tahoma" panose="020B0604030504040204" pitchFamily="34" charset="0"/>
              </a:rPr>
              <a:t>flanş</a:t>
            </a:r>
            <a:r>
              <a:rPr lang="tr-TR" sz="1600" dirty="0">
                <a:latin typeface="Tahoma" panose="020B0604030504040204" pitchFamily="34" charset="0"/>
                <a:ea typeface="Tahoma" panose="020B0604030504040204" pitchFamily="34" charset="0"/>
                <a:cs typeface="Tahoma" panose="020B0604030504040204" pitchFamily="34" charset="0"/>
              </a:rPr>
              <a:t> ve vida montajı gerçekleştirilmeli. Vida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2Nm’dir.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781800" y="4608829"/>
            <a:ext cx="2022793" cy="155448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2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5" name="Resim 14"/>
          <p:cNvPicPr/>
          <p:nvPr/>
        </p:nvPicPr>
        <p:blipFill>
          <a:blip r:embed="rId4" cstate="print">
            <a:extLst>
              <a:ext uri="{28A0092B-C50C-407E-A947-70E740481C1C}">
                <a14:useLocalDpi xmlns:a14="http://schemas.microsoft.com/office/drawing/2010/main" val="0"/>
              </a:ext>
            </a:extLst>
          </a:blip>
          <a:stretch>
            <a:fillRect/>
          </a:stretch>
        </p:blipFill>
        <p:spPr bwMode="auto">
          <a:xfrm>
            <a:off x="2628900" y="2172971"/>
            <a:ext cx="2096770" cy="272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914400" y="2057400"/>
            <a:ext cx="1447800" cy="457200"/>
          </a:xfrm>
          <a:prstGeom prst="borderCallout1">
            <a:avLst>
              <a:gd name="adj1" fmla="val 49186"/>
              <a:gd name="adj2" fmla="val 101025"/>
              <a:gd name="adj3" fmla="val 114550"/>
              <a:gd name="adj4" fmla="val 18125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Vidası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876935" y="4380229"/>
            <a:ext cx="1447800" cy="457200"/>
          </a:xfrm>
          <a:prstGeom prst="borderCallout1">
            <a:avLst>
              <a:gd name="adj1" fmla="val -241859"/>
              <a:gd name="adj2" fmla="val 159468"/>
              <a:gd name="adj3" fmla="val 56194"/>
              <a:gd name="adj4" fmla="val 9791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Ana gaz dağıtım borusu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5181600" y="2728407"/>
            <a:ext cx="1447800" cy="457200"/>
          </a:xfrm>
          <a:prstGeom prst="borderCallout1">
            <a:avLst>
              <a:gd name="adj1" fmla="val 46201"/>
              <a:gd name="adj2" fmla="val 1574"/>
              <a:gd name="adj3" fmla="val 12910"/>
              <a:gd name="adj4" fmla="val -9627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03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1282</Words>
  <Application>Microsoft Office PowerPoint</Application>
  <PresentationFormat>Ekran Gösterisi (4:3)</PresentationFormat>
  <Paragraphs>279</Paragraphs>
  <Slides>19</Slides>
  <Notes>18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Tahoma</vt:lpstr>
      <vt:lpstr>Wingdings</vt:lpstr>
      <vt:lpstr>Office Theme</vt:lpstr>
      <vt:lpstr>Kullanma Kılavuzu Emniyetli Ocak Musluğu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 (İlgili Departman)</dc:title>
  <dc:creator>Aykut Can Yıldız</dc:creator>
  <cp:lastModifiedBy>Ercan Ersoy</cp:lastModifiedBy>
  <cp:revision>170</cp:revision>
  <dcterms:created xsi:type="dcterms:W3CDTF">2006-08-16T00:00:00Z</dcterms:created>
  <dcterms:modified xsi:type="dcterms:W3CDTF">2023-10-30T05:06:56Z</dcterms:modified>
</cp:coreProperties>
</file>