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5" r:id="rId3"/>
    <p:sldId id="257" r:id="rId4"/>
    <p:sldId id="263" r:id="rId5"/>
    <p:sldId id="264" r:id="rId6"/>
    <p:sldId id="276" r:id="rId7"/>
    <p:sldId id="277" r:id="rId8"/>
    <p:sldId id="266" r:id="rId9"/>
    <p:sldId id="267" r:id="rId10"/>
    <p:sldId id="268" r:id="rId11"/>
    <p:sldId id="269" r:id="rId12"/>
    <p:sldId id="270" r:id="rId13"/>
    <p:sldId id="271" r:id="rId14"/>
    <p:sldId id="272" r:id="rId15"/>
    <p:sldId id="273" r:id="rId16"/>
    <p:sldId id="274" r:id="rId17"/>
    <p:sldId id="275" r:id="rId18"/>
    <p:sldId id="278"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D1E30E40-E128-475F-9C77-1C3D8C9DAC34}">
          <p14:sldIdLst>
            <p14:sldId id="256"/>
            <p14:sldId id="265"/>
            <p14:sldId id="257"/>
            <p14:sldId id="263"/>
            <p14:sldId id="264"/>
            <p14:sldId id="276"/>
            <p14:sldId id="277"/>
            <p14:sldId id="266"/>
            <p14:sldId id="267"/>
            <p14:sldId id="268"/>
            <p14:sldId id="269"/>
            <p14:sldId id="270"/>
            <p14:sldId id="271"/>
            <p14:sldId id="272"/>
            <p14:sldId id="273"/>
            <p14:sldId id="274"/>
            <p14:sldId id="275"/>
          </p14:sldIdLst>
        </p14:section>
        <p14:section name="Başlıksız Bölüm" id="{5E47C9D4-6D9A-4539-A8EE-25A7355AC729}">
          <p14:sldIdLst>
            <p14:sldId id="278"/>
            <p14:sldId id="2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BCFF"/>
    <a:srgbClr val="09BFFF"/>
    <a:srgbClr val="00AD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99" autoAdjust="0"/>
  </p:normalViewPr>
  <p:slideViewPr>
    <p:cSldViewPr>
      <p:cViewPr varScale="1">
        <p:scale>
          <a:sx n="73" d="100"/>
          <a:sy n="73" d="100"/>
        </p:scale>
        <p:origin x="147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71568F-ED44-4FC4-AA69-E44973511255}" type="datetimeFigureOut">
              <a:rPr lang="tr-TR" smtClean="0"/>
              <a:pPr/>
              <a:t>30.10.2023</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A530E7-B1C3-47D2-8799-51D29CB2B078}" type="slidenum">
              <a:rPr lang="tr-TR" smtClean="0"/>
              <a:pPr/>
              <a:t>‹#›</a:t>
            </a:fld>
            <a:endParaRPr lang="tr-TR"/>
          </a:p>
        </p:txBody>
      </p:sp>
    </p:spTree>
    <p:extLst>
      <p:ext uri="{BB962C8B-B14F-4D97-AF65-F5344CB8AC3E}">
        <p14:creationId xmlns:p14="http://schemas.microsoft.com/office/powerpoint/2010/main" val="2839214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2</a:t>
            </a:fld>
            <a:endParaRPr lang="tr-TR"/>
          </a:p>
        </p:txBody>
      </p:sp>
    </p:spTree>
    <p:extLst>
      <p:ext uri="{BB962C8B-B14F-4D97-AF65-F5344CB8AC3E}">
        <p14:creationId xmlns:p14="http://schemas.microsoft.com/office/powerpoint/2010/main" val="3585959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11</a:t>
            </a:fld>
            <a:endParaRPr lang="tr-TR"/>
          </a:p>
        </p:txBody>
      </p:sp>
    </p:spTree>
    <p:extLst>
      <p:ext uri="{BB962C8B-B14F-4D97-AF65-F5344CB8AC3E}">
        <p14:creationId xmlns:p14="http://schemas.microsoft.com/office/powerpoint/2010/main" val="539785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12</a:t>
            </a:fld>
            <a:endParaRPr lang="tr-TR"/>
          </a:p>
        </p:txBody>
      </p:sp>
    </p:spTree>
    <p:extLst>
      <p:ext uri="{BB962C8B-B14F-4D97-AF65-F5344CB8AC3E}">
        <p14:creationId xmlns:p14="http://schemas.microsoft.com/office/powerpoint/2010/main" val="2225510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13</a:t>
            </a:fld>
            <a:endParaRPr lang="tr-TR"/>
          </a:p>
        </p:txBody>
      </p:sp>
    </p:spTree>
    <p:extLst>
      <p:ext uri="{BB962C8B-B14F-4D97-AF65-F5344CB8AC3E}">
        <p14:creationId xmlns:p14="http://schemas.microsoft.com/office/powerpoint/2010/main" val="326681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14</a:t>
            </a:fld>
            <a:endParaRPr lang="tr-TR"/>
          </a:p>
        </p:txBody>
      </p:sp>
    </p:spTree>
    <p:extLst>
      <p:ext uri="{BB962C8B-B14F-4D97-AF65-F5344CB8AC3E}">
        <p14:creationId xmlns:p14="http://schemas.microsoft.com/office/powerpoint/2010/main" val="3703787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15</a:t>
            </a:fld>
            <a:endParaRPr lang="tr-TR"/>
          </a:p>
        </p:txBody>
      </p:sp>
    </p:spTree>
    <p:extLst>
      <p:ext uri="{BB962C8B-B14F-4D97-AF65-F5344CB8AC3E}">
        <p14:creationId xmlns:p14="http://schemas.microsoft.com/office/powerpoint/2010/main" val="3801010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16</a:t>
            </a:fld>
            <a:endParaRPr lang="tr-TR"/>
          </a:p>
        </p:txBody>
      </p:sp>
    </p:spTree>
    <p:extLst>
      <p:ext uri="{BB962C8B-B14F-4D97-AF65-F5344CB8AC3E}">
        <p14:creationId xmlns:p14="http://schemas.microsoft.com/office/powerpoint/2010/main" val="2301383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17</a:t>
            </a:fld>
            <a:endParaRPr lang="tr-TR"/>
          </a:p>
        </p:txBody>
      </p:sp>
    </p:spTree>
    <p:extLst>
      <p:ext uri="{BB962C8B-B14F-4D97-AF65-F5344CB8AC3E}">
        <p14:creationId xmlns:p14="http://schemas.microsoft.com/office/powerpoint/2010/main" val="3796659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18</a:t>
            </a:fld>
            <a:endParaRPr lang="tr-TR"/>
          </a:p>
        </p:txBody>
      </p:sp>
    </p:spTree>
    <p:extLst>
      <p:ext uri="{BB962C8B-B14F-4D97-AF65-F5344CB8AC3E}">
        <p14:creationId xmlns:p14="http://schemas.microsoft.com/office/powerpoint/2010/main" val="4081997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19</a:t>
            </a:fld>
            <a:endParaRPr lang="tr-TR"/>
          </a:p>
        </p:txBody>
      </p:sp>
    </p:spTree>
    <p:extLst>
      <p:ext uri="{BB962C8B-B14F-4D97-AF65-F5344CB8AC3E}">
        <p14:creationId xmlns:p14="http://schemas.microsoft.com/office/powerpoint/2010/main" val="3324445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3</a:t>
            </a:fld>
            <a:endParaRPr lang="tr-TR"/>
          </a:p>
        </p:txBody>
      </p:sp>
    </p:spTree>
    <p:extLst>
      <p:ext uri="{BB962C8B-B14F-4D97-AF65-F5344CB8AC3E}">
        <p14:creationId xmlns:p14="http://schemas.microsoft.com/office/powerpoint/2010/main" val="352295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4</a:t>
            </a:fld>
            <a:endParaRPr lang="tr-TR"/>
          </a:p>
        </p:txBody>
      </p:sp>
    </p:spTree>
    <p:extLst>
      <p:ext uri="{BB962C8B-B14F-4D97-AF65-F5344CB8AC3E}">
        <p14:creationId xmlns:p14="http://schemas.microsoft.com/office/powerpoint/2010/main" val="329219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5</a:t>
            </a:fld>
            <a:endParaRPr lang="tr-TR"/>
          </a:p>
        </p:txBody>
      </p:sp>
    </p:spTree>
    <p:extLst>
      <p:ext uri="{BB962C8B-B14F-4D97-AF65-F5344CB8AC3E}">
        <p14:creationId xmlns:p14="http://schemas.microsoft.com/office/powerpoint/2010/main" val="1025845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6</a:t>
            </a:fld>
            <a:endParaRPr lang="tr-TR"/>
          </a:p>
        </p:txBody>
      </p:sp>
    </p:spTree>
    <p:extLst>
      <p:ext uri="{BB962C8B-B14F-4D97-AF65-F5344CB8AC3E}">
        <p14:creationId xmlns:p14="http://schemas.microsoft.com/office/powerpoint/2010/main" val="466155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7</a:t>
            </a:fld>
            <a:endParaRPr lang="tr-TR"/>
          </a:p>
        </p:txBody>
      </p:sp>
    </p:spTree>
    <p:extLst>
      <p:ext uri="{BB962C8B-B14F-4D97-AF65-F5344CB8AC3E}">
        <p14:creationId xmlns:p14="http://schemas.microsoft.com/office/powerpoint/2010/main" val="323286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8</a:t>
            </a:fld>
            <a:endParaRPr lang="tr-TR"/>
          </a:p>
        </p:txBody>
      </p:sp>
    </p:spTree>
    <p:extLst>
      <p:ext uri="{BB962C8B-B14F-4D97-AF65-F5344CB8AC3E}">
        <p14:creationId xmlns:p14="http://schemas.microsoft.com/office/powerpoint/2010/main" val="1169829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9</a:t>
            </a:fld>
            <a:endParaRPr lang="tr-TR"/>
          </a:p>
        </p:txBody>
      </p:sp>
    </p:spTree>
    <p:extLst>
      <p:ext uri="{BB962C8B-B14F-4D97-AF65-F5344CB8AC3E}">
        <p14:creationId xmlns:p14="http://schemas.microsoft.com/office/powerpoint/2010/main" val="4166652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64A530E7-B1C3-47D2-8799-51D29CB2B078}" type="slidenum">
              <a:rPr lang="tr-TR" smtClean="0"/>
              <a:pPr/>
              <a:t>10</a:t>
            </a:fld>
            <a:endParaRPr lang="tr-TR"/>
          </a:p>
        </p:txBody>
      </p:sp>
    </p:spTree>
    <p:extLst>
      <p:ext uri="{BB962C8B-B14F-4D97-AF65-F5344CB8AC3E}">
        <p14:creationId xmlns:p14="http://schemas.microsoft.com/office/powerpoint/2010/main" val="2443403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8B5AAF-9D5B-49ED-B2F1-1EC25A118540}" type="datetime1">
              <a:rPr lang="en-US" smtClean="0"/>
              <a:pPr/>
              <a:t>10/30/2023</a:t>
            </a:fld>
            <a:endParaRPr lang="en-US"/>
          </a:p>
        </p:txBody>
      </p:sp>
      <p:sp>
        <p:nvSpPr>
          <p:cNvPr id="5" name="Footer Placeholder 4"/>
          <p:cNvSpPr>
            <a:spLocks noGrp="1"/>
          </p:cNvSpPr>
          <p:nvPr>
            <p:ph type="ftr" sz="quarter" idx="11"/>
          </p:nvPr>
        </p:nvSpPr>
        <p:spPr/>
        <p:txBody>
          <a:bodyPr/>
          <a:lstStyle/>
          <a:p>
            <a:r>
              <a:rPr lang="en-US" smtClean="0"/>
              <a:t>Sunum Başlığı</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719098-C50C-4845-9F9C-28D71A74C0A1}" type="datetime1">
              <a:rPr lang="en-US" smtClean="0"/>
              <a:pPr/>
              <a:t>10/30/2023</a:t>
            </a:fld>
            <a:endParaRPr lang="en-US"/>
          </a:p>
        </p:txBody>
      </p:sp>
      <p:sp>
        <p:nvSpPr>
          <p:cNvPr id="5" name="Footer Placeholder 4"/>
          <p:cNvSpPr>
            <a:spLocks noGrp="1"/>
          </p:cNvSpPr>
          <p:nvPr>
            <p:ph type="ftr" sz="quarter" idx="11"/>
          </p:nvPr>
        </p:nvSpPr>
        <p:spPr/>
        <p:txBody>
          <a:bodyPr/>
          <a:lstStyle/>
          <a:p>
            <a:r>
              <a:rPr lang="en-US" smtClean="0"/>
              <a:t>Sunum Başlığı</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582B11-0893-4802-A417-6E7028C02F2C}" type="datetime1">
              <a:rPr lang="en-US" smtClean="0"/>
              <a:pPr/>
              <a:t>10/30/2023</a:t>
            </a:fld>
            <a:endParaRPr lang="en-US"/>
          </a:p>
        </p:txBody>
      </p:sp>
      <p:sp>
        <p:nvSpPr>
          <p:cNvPr id="5" name="Footer Placeholder 4"/>
          <p:cNvSpPr>
            <a:spLocks noGrp="1"/>
          </p:cNvSpPr>
          <p:nvPr>
            <p:ph type="ftr" sz="quarter" idx="11"/>
          </p:nvPr>
        </p:nvSpPr>
        <p:spPr/>
        <p:txBody>
          <a:bodyPr/>
          <a:lstStyle/>
          <a:p>
            <a:r>
              <a:rPr lang="en-US" smtClean="0"/>
              <a:t>Sunum Başlığı</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8ECDB-5F46-4E11-B10C-01A94EBD7C82}" type="datetime1">
              <a:rPr lang="en-US" smtClean="0"/>
              <a:pPr/>
              <a:t>10/30/2023</a:t>
            </a:fld>
            <a:endParaRPr lang="en-US"/>
          </a:p>
        </p:txBody>
      </p:sp>
      <p:sp>
        <p:nvSpPr>
          <p:cNvPr id="5" name="Footer Placeholder 4"/>
          <p:cNvSpPr>
            <a:spLocks noGrp="1"/>
          </p:cNvSpPr>
          <p:nvPr>
            <p:ph type="ftr" sz="quarter" idx="11"/>
          </p:nvPr>
        </p:nvSpPr>
        <p:spPr/>
        <p:txBody>
          <a:bodyPr/>
          <a:lstStyle/>
          <a:p>
            <a:r>
              <a:rPr lang="en-US" smtClean="0"/>
              <a:t>Sunum Başlığı</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A3DE4E-40C8-40FA-BEF2-3A33552C4E8D}" type="datetime1">
              <a:rPr lang="en-US" smtClean="0"/>
              <a:pPr/>
              <a:t>10/30/2023</a:t>
            </a:fld>
            <a:endParaRPr lang="en-US"/>
          </a:p>
        </p:txBody>
      </p:sp>
      <p:sp>
        <p:nvSpPr>
          <p:cNvPr id="5" name="Footer Placeholder 4"/>
          <p:cNvSpPr>
            <a:spLocks noGrp="1"/>
          </p:cNvSpPr>
          <p:nvPr>
            <p:ph type="ftr" sz="quarter" idx="11"/>
          </p:nvPr>
        </p:nvSpPr>
        <p:spPr/>
        <p:txBody>
          <a:bodyPr/>
          <a:lstStyle/>
          <a:p>
            <a:r>
              <a:rPr lang="en-US" smtClean="0"/>
              <a:t>Sunum Başlığı</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3C4219-2AC7-4ACC-B994-1F55123D7CC4}" type="datetime1">
              <a:rPr lang="en-US" smtClean="0"/>
              <a:pPr/>
              <a:t>10/30/2023</a:t>
            </a:fld>
            <a:endParaRPr lang="en-US"/>
          </a:p>
        </p:txBody>
      </p:sp>
      <p:sp>
        <p:nvSpPr>
          <p:cNvPr id="6" name="Footer Placeholder 5"/>
          <p:cNvSpPr>
            <a:spLocks noGrp="1"/>
          </p:cNvSpPr>
          <p:nvPr>
            <p:ph type="ftr" sz="quarter" idx="11"/>
          </p:nvPr>
        </p:nvSpPr>
        <p:spPr/>
        <p:txBody>
          <a:bodyPr/>
          <a:lstStyle/>
          <a:p>
            <a:r>
              <a:rPr lang="en-US" smtClean="0"/>
              <a:t>Sunum Başlığı</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BF5B3E-646F-4A5A-9767-4CD2826028E6}" type="datetime1">
              <a:rPr lang="en-US" smtClean="0"/>
              <a:pPr/>
              <a:t>10/30/2023</a:t>
            </a:fld>
            <a:endParaRPr lang="en-US"/>
          </a:p>
        </p:txBody>
      </p:sp>
      <p:sp>
        <p:nvSpPr>
          <p:cNvPr id="8" name="Footer Placeholder 7"/>
          <p:cNvSpPr>
            <a:spLocks noGrp="1"/>
          </p:cNvSpPr>
          <p:nvPr>
            <p:ph type="ftr" sz="quarter" idx="11"/>
          </p:nvPr>
        </p:nvSpPr>
        <p:spPr/>
        <p:txBody>
          <a:bodyPr/>
          <a:lstStyle/>
          <a:p>
            <a:r>
              <a:rPr lang="en-US" smtClean="0"/>
              <a:t>Sunum Başlığı</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F2CE3D-02A2-4060-9785-9DB17DEE732A}" type="datetime1">
              <a:rPr lang="en-US" smtClean="0"/>
              <a:pPr/>
              <a:t>10/30/2023</a:t>
            </a:fld>
            <a:endParaRPr lang="en-US"/>
          </a:p>
        </p:txBody>
      </p:sp>
      <p:sp>
        <p:nvSpPr>
          <p:cNvPr id="4" name="Footer Placeholder 3"/>
          <p:cNvSpPr>
            <a:spLocks noGrp="1"/>
          </p:cNvSpPr>
          <p:nvPr>
            <p:ph type="ftr" sz="quarter" idx="11"/>
          </p:nvPr>
        </p:nvSpPr>
        <p:spPr/>
        <p:txBody>
          <a:bodyPr/>
          <a:lstStyle/>
          <a:p>
            <a:r>
              <a:rPr lang="en-US" smtClean="0"/>
              <a:t>Sunum Başlığı</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CD03E-8812-40D8-8A3A-AD87EB9B54FC}" type="datetime1">
              <a:rPr lang="en-US" smtClean="0"/>
              <a:pPr/>
              <a:t>10/30/2023</a:t>
            </a:fld>
            <a:endParaRPr lang="en-US"/>
          </a:p>
        </p:txBody>
      </p:sp>
      <p:sp>
        <p:nvSpPr>
          <p:cNvPr id="3" name="Footer Placeholder 2"/>
          <p:cNvSpPr>
            <a:spLocks noGrp="1"/>
          </p:cNvSpPr>
          <p:nvPr>
            <p:ph type="ftr" sz="quarter" idx="11"/>
          </p:nvPr>
        </p:nvSpPr>
        <p:spPr/>
        <p:txBody>
          <a:bodyPr/>
          <a:lstStyle/>
          <a:p>
            <a:r>
              <a:rPr lang="en-US" smtClean="0"/>
              <a:t>Sunum Başlığı</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FF514-6627-4B44-8564-9141B19DA3B3}" type="datetime1">
              <a:rPr lang="en-US" smtClean="0"/>
              <a:pPr/>
              <a:t>10/30/2023</a:t>
            </a:fld>
            <a:endParaRPr lang="en-US"/>
          </a:p>
        </p:txBody>
      </p:sp>
      <p:sp>
        <p:nvSpPr>
          <p:cNvPr id="6" name="Footer Placeholder 5"/>
          <p:cNvSpPr>
            <a:spLocks noGrp="1"/>
          </p:cNvSpPr>
          <p:nvPr>
            <p:ph type="ftr" sz="quarter" idx="11"/>
          </p:nvPr>
        </p:nvSpPr>
        <p:spPr/>
        <p:txBody>
          <a:bodyPr/>
          <a:lstStyle/>
          <a:p>
            <a:r>
              <a:rPr lang="en-US" smtClean="0"/>
              <a:t>Sunum Başlığı</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16B3CE-FBE0-49F7-A7F9-2E573385777D}" type="datetime1">
              <a:rPr lang="en-US" smtClean="0"/>
              <a:pPr/>
              <a:t>10/30/2023</a:t>
            </a:fld>
            <a:endParaRPr lang="en-US"/>
          </a:p>
        </p:txBody>
      </p:sp>
      <p:sp>
        <p:nvSpPr>
          <p:cNvPr id="6" name="Footer Placeholder 5"/>
          <p:cNvSpPr>
            <a:spLocks noGrp="1"/>
          </p:cNvSpPr>
          <p:nvPr>
            <p:ph type="ftr" sz="quarter" idx="11"/>
          </p:nvPr>
        </p:nvSpPr>
        <p:spPr/>
        <p:txBody>
          <a:bodyPr/>
          <a:lstStyle/>
          <a:p>
            <a:r>
              <a:rPr lang="en-US" smtClean="0"/>
              <a:t>Sunum Başlığı</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7AD0E-5793-4958-A2B9-1F875B046CA4}" type="datetime1">
              <a:rPr lang="en-US" smtClean="0"/>
              <a:pPr/>
              <a:t>10/30/2023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Sunum Başlığı</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DEA"/>
        </a:solidFill>
        <a:effectLst/>
      </p:bgPr>
    </p:bg>
    <p:spTree>
      <p:nvGrpSpPr>
        <p:cNvPr id="1" name=""/>
        <p:cNvGrpSpPr/>
        <p:nvPr/>
      </p:nvGrpSpPr>
      <p:grpSpPr>
        <a:xfrm>
          <a:off x="0" y="0"/>
          <a:ext cx="0" cy="0"/>
          <a:chOff x="0" y="0"/>
          <a:chExt cx="0" cy="0"/>
        </a:xfrm>
      </p:grpSpPr>
      <p:sp>
        <p:nvSpPr>
          <p:cNvPr id="9" name="Rectangle 8"/>
          <p:cNvSpPr/>
          <p:nvPr/>
        </p:nvSpPr>
        <p:spPr>
          <a:xfrm>
            <a:off x="0" y="6400800"/>
            <a:ext cx="914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dirty="0" smtClean="0">
                <a:solidFill>
                  <a:schemeClr val="bg1">
                    <a:lumMod val="50000"/>
                  </a:schemeClr>
                </a:solidFill>
                <a:latin typeface="Tahoma" pitchFamily="34" charset="0"/>
                <a:ea typeface="Tahoma" pitchFamily="34" charset="0"/>
                <a:cs typeface="Tahoma" pitchFamily="34" charset="0"/>
              </a:rPr>
              <a:t>Turas Gaz Armatürleri A.Ş (www.turasgas.com)</a:t>
            </a:r>
            <a:endParaRPr lang="tr-TR" sz="1200" dirty="0">
              <a:solidFill>
                <a:schemeClr val="bg1">
                  <a:lumMod val="50000"/>
                </a:schemeClr>
              </a:solidFill>
              <a:latin typeface="Tahoma" pitchFamily="34" charset="0"/>
              <a:ea typeface="Tahoma" pitchFamily="34" charset="0"/>
              <a:cs typeface="Tahoma" pitchFamily="34" charset="0"/>
            </a:endParaRPr>
          </a:p>
        </p:txBody>
      </p:sp>
      <p:sp>
        <p:nvSpPr>
          <p:cNvPr id="12" name="Rectangle 11"/>
          <p:cNvSpPr/>
          <p:nvPr/>
        </p:nvSpPr>
        <p:spPr>
          <a:xfrm>
            <a:off x="1281" y="84137"/>
            <a:ext cx="9144000"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Picture 2"/>
          <p:cNvPicPr>
            <a:picLocks noChangeAspect="1" noChangeArrowheads="1"/>
          </p:cNvPicPr>
          <p:nvPr/>
        </p:nvPicPr>
        <p:blipFill>
          <a:blip r:embed="rId2" cstate="print"/>
          <a:srcRect l="16875" t="55556" r="66250" b="32222"/>
          <a:stretch>
            <a:fillRect/>
          </a:stretch>
        </p:blipFill>
        <p:spPr bwMode="auto">
          <a:xfrm>
            <a:off x="5777346" y="0"/>
            <a:ext cx="3366654" cy="1371600"/>
          </a:xfrm>
          <a:prstGeom prst="rect">
            <a:avLst/>
          </a:prstGeom>
          <a:noFill/>
          <a:ln w="9525">
            <a:noFill/>
            <a:miter lim="800000"/>
            <a:headEnd/>
            <a:tailEnd/>
          </a:ln>
        </p:spPr>
      </p:pic>
      <p:sp>
        <p:nvSpPr>
          <p:cNvPr id="2" name="Title 1"/>
          <p:cNvSpPr>
            <a:spLocks noGrp="1"/>
          </p:cNvSpPr>
          <p:nvPr>
            <p:ph type="ctrTitle"/>
          </p:nvPr>
        </p:nvSpPr>
        <p:spPr>
          <a:xfrm>
            <a:off x="0" y="1349375"/>
            <a:ext cx="9144000" cy="1470025"/>
          </a:xfrm>
        </p:spPr>
        <p:txBody>
          <a:bodyPr>
            <a:noAutofit/>
          </a:bodyPr>
          <a:lstStyle/>
          <a:p>
            <a:r>
              <a:rPr lang="tr-TR" sz="4000" dirty="0" smtClean="0">
                <a:latin typeface="Tahoma" panose="020B0604030504040204" pitchFamily="34" charset="0"/>
                <a:ea typeface="Tahoma" panose="020B0604030504040204" pitchFamily="34" charset="0"/>
                <a:cs typeface="Tahoma" panose="020B0604030504040204" pitchFamily="34" charset="0"/>
              </a:rPr>
              <a:t>Kullanma Kılavuzu</a:t>
            </a:r>
            <a:r>
              <a:rPr lang="tr-TR" sz="4800" dirty="0" smtClean="0">
                <a:latin typeface="Arial" pitchFamily="34" charset="0"/>
                <a:cs typeface="Arial" pitchFamily="34" charset="0"/>
              </a:rPr>
              <a:t/>
            </a:r>
            <a:br>
              <a:rPr lang="tr-TR" sz="4800" dirty="0" smtClean="0">
                <a:latin typeface="Arial" pitchFamily="34" charset="0"/>
                <a:cs typeface="Arial" pitchFamily="34" charset="0"/>
              </a:rPr>
            </a:br>
            <a:r>
              <a:rPr lang="tr-TR" sz="36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Termostatlar</a:t>
            </a:r>
            <a:endParaRPr lang="tr-TR" sz="36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2209800" y="3443773"/>
            <a:ext cx="4724400" cy="830997"/>
          </a:xfrm>
          <a:prstGeom prst="rect">
            <a:avLst/>
          </a:prstGeom>
          <a:noFill/>
        </p:spPr>
        <p:txBody>
          <a:bodyPr wrap="square" rtlCol="0">
            <a:spAutoFit/>
          </a:bodyPr>
          <a:lstStyle/>
          <a:p>
            <a:pPr algn="ctr"/>
            <a:r>
              <a:rPr lang="tr-TR" sz="2400" dirty="0" err="1" smtClean="0">
                <a:solidFill>
                  <a:schemeClr val="bg1"/>
                </a:solidFill>
                <a:latin typeface="Tahoma" pitchFamily="34" charset="0"/>
                <a:ea typeface="Tahoma" pitchFamily="34" charset="0"/>
                <a:cs typeface="Tahoma" pitchFamily="34" charset="0"/>
              </a:rPr>
              <a:t>Turaş</a:t>
            </a:r>
            <a:r>
              <a:rPr lang="tr-TR" sz="2400" dirty="0" smtClean="0">
                <a:solidFill>
                  <a:schemeClr val="bg1"/>
                </a:solidFill>
                <a:latin typeface="Tahoma" pitchFamily="34" charset="0"/>
                <a:ea typeface="Tahoma" pitchFamily="34" charset="0"/>
                <a:cs typeface="Tahoma" pitchFamily="34" charset="0"/>
              </a:rPr>
              <a:t> Ar-Ge Merkezi</a:t>
            </a:r>
          </a:p>
          <a:p>
            <a:pPr algn="ctr"/>
            <a:r>
              <a:rPr lang="tr-TR" sz="2400" dirty="0" smtClean="0">
                <a:solidFill>
                  <a:schemeClr val="bg1"/>
                </a:solidFill>
                <a:latin typeface="Tahoma" pitchFamily="34" charset="0"/>
                <a:ea typeface="Tahoma" pitchFamily="34" charset="0"/>
                <a:cs typeface="Tahoma" pitchFamily="34" charset="0"/>
              </a:rPr>
              <a:t>23.05.2018</a:t>
            </a:r>
            <a:endParaRPr lang="tr-TR" sz="2400" dirty="0">
              <a:solidFill>
                <a:schemeClr val="bg1"/>
              </a:solidFill>
              <a:latin typeface="Tahoma" pitchFamily="34" charset="0"/>
              <a:ea typeface="Tahoma" pitchFamily="34" charset="0"/>
              <a:cs typeface="Tahoma" pitchFamily="34" charset="0"/>
            </a:endParaRPr>
          </a:p>
        </p:txBody>
      </p:sp>
      <p:sp>
        <p:nvSpPr>
          <p:cNvPr id="18" name="Slide Number Placeholder 17"/>
          <p:cNvSpPr>
            <a:spLocks noGrp="1"/>
          </p:cNvSpPr>
          <p:nvPr>
            <p:ph type="sldNum" sz="quarter" idx="12"/>
          </p:nvPr>
        </p:nvSpPr>
        <p:spPr/>
        <p:txBody>
          <a:bodyPr/>
          <a:lstStyle/>
          <a:p>
            <a:r>
              <a:rPr lang="tr-TR" dirty="0" smtClean="0"/>
              <a:t>Slide No:</a:t>
            </a:r>
            <a:fld id="{B6F15528-21DE-4FAA-801E-634DDDAF4B2B}"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0656" y="3099817"/>
            <a:ext cx="4343400" cy="1899562"/>
          </a:xfrm>
          <a:prstGeom prst="rect">
            <a:avLst/>
          </a:prstGeom>
        </p:spPr>
      </p:pic>
      <p:sp>
        <p:nvSpPr>
          <p:cNvPr id="3" name="Content Placeholder 2"/>
          <p:cNvSpPr>
            <a:spLocks noGrp="1"/>
          </p:cNvSpPr>
          <p:nvPr>
            <p:ph idx="1"/>
          </p:nvPr>
        </p:nvSpPr>
        <p:spPr>
          <a:xfrm>
            <a:off x="152400" y="1143000"/>
            <a:ext cx="8746172" cy="3962400"/>
          </a:xfrm>
        </p:spPr>
        <p:txBody>
          <a:bodyPr>
            <a:normAutofit/>
          </a:bodyPr>
          <a:lstStyle/>
          <a:p>
            <a:pPr marL="0" indent="0">
              <a:buNone/>
            </a:pPr>
            <a:r>
              <a:rPr lang="tr-TR" sz="1600" dirty="0">
                <a:solidFill>
                  <a:srgbClr val="01BCFF"/>
                </a:solidFill>
                <a:latin typeface="Tahoma" panose="020B0604030504040204" pitchFamily="34" charset="0"/>
                <a:ea typeface="Tahoma" panose="020B0604030504040204" pitchFamily="34" charset="0"/>
                <a:cs typeface="Tahoma" panose="020B0604030504040204" pitchFamily="34" charset="0"/>
              </a:rPr>
              <a:t>4.2- Yakıcı Dağıtım Borusu Montajı </a:t>
            </a:r>
            <a:endParaRPr lang="tr-TR" sz="16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	Gaz </a:t>
            </a:r>
            <a:r>
              <a:rPr lang="tr-TR" sz="1600" dirty="0">
                <a:latin typeface="Tahoma" panose="020B0604030504040204" pitchFamily="34" charset="0"/>
                <a:ea typeface="Tahoma" panose="020B0604030504040204" pitchFamily="34" charset="0"/>
                <a:cs typeface="Tahoma" panose="020B0604030504040204" pitchFamily="34" charset="0"/>
              </a:rPr>
              <a:t>çıkış rakoru veya aparatı sızdırmazlığı sağlamak için </a:t>
            </a:r>
            <a:r>
              <a:rPr lang="tr-TR" sz="1600" dirty="0" err="1">
                <a:latin typeface="Tahoma" panose="020B0604030504040204" pitchFamily="34" charset="0"/>
                <a:ea typeface="Tahoma" panose="020B0604030504040204" pitchFamily="34" charset="0"/>
                <a:cs typeface="Tahoma" panose="020B0604030504040204" pitchFamily="34" charset="0"/>
              </a:rPr>
              <a:t>maks</a:t>
            </a:r>
            <a:r>
              <a:rPr lang="tr-TR" sz="1600" dirty="0">
                <a:latin typeface="Tahoma" panose="020B0604030504040204" pitchFamily="34" charset="0"/>
                <a:ea typeface="Tahoma" panose="020B0604030504040204" pitchFamily="34" charset="0"/>
                <a:cs typeface="Tahoma" panose="020B0604030504040204" pitchFamily="34" charset="0"/>
              </a:rPr>
              <a:t>. 10 </a:t>
            </a:r>
            <a:r>
              <a:rPr lang="tr-TR" sz="1600" dirty="0" err="1">
                <a:latin typeface="Tahoma" panose="020B0604030504040204" pitchFamily="34" charset="0"/>
                <a:ea typeface="Tahoma" panose="020B0604030504040204" pitchFamily="34" charset="0"/>
                <a:cs typeface="Tahoma" panose="020B0604030504040204" pitchFamily="34" charset="0"/>
              </a:rPr>
              <a:t>Nm’de</a:t>
            </a:r>
            <a:r>
              <a:rPr lang="tr-TR" sz="1600" dirty="0">
                <a:latin typeface="Tahoma" panose="020B0604030504040204" pitchFamily="34" charset="0"/>
                <a:ea typeface="Tahoma" panose="020B0604030504040204" pitchFamily="34" charset="0"/>
                <a:cs typeface="Tahoma" panose="020B0604030504040204" pitchFamily="34" charset="0"/>
              </a:rPr>
              <a:t> sıkılmalıdır. Rakorun yüksek </a:t>
            </a:r>
            <a:r>
              <a:rPr lang="tr-TR" sz="1600" dirty="0" err="1">
                <a:latin typeface="Tahoma" panose="020B0604030504040204" pitchFamily="34" charset="0"/>
                <a:ea typeface="Tahoma" panose="020B0604030504040204" pitchFamily="34" charset="0"/>
                <a:cs typeface="Tahoma" panose="020B0604030504040204" pitchFamily="34" charset="0"/>
              </a:rPr>
              <a:t>tork</a:t>
            </a:r>
            <a:r>
              <a:rPr lang="tr-TR" sz="1600" dirty="0">
                <a:latin typeface="Tahoma" panose="020B0604030504040204" pitchFamily="34" charset="0"/>
                <a:ea typeface="Tahoma" panose="020B0604030504040204" pitchFamily="34" charset="0"/>
                <a:cs typeface="Tahoma" panose="020B0604030504040204" pitchFamily="34" charset="0"/>
              </a:rPr>
              <a:t> ile sıkılması sonucunda diş sıyırma ve musluk deformasyonu  oluşacağından gaz kaçağına sebebiyet verecektir.</a:t>
            </a: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4"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10</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Patlama 2 1"/>
          <p:cNvSpPr/>
          <p:nvPr/>
        </p:nvSpPr>
        <p:spPr>
          <a:xfrm>
            <a:off x="6917372" y="3764280"/>
            <a:ext cx="1981200" cy="1295400"/>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200" dirty="0" err="1" smtClean="0">
                <a:latin typeface="Tahoma" panose="020B0604030504040204" pitchFamily="34" charset="0"/>
                <a:ea typeface="Tahoma" panose="020B0604030504040204" pitchFamily="34" charset="0"/>
                <a:cs typeface="Tahoma" panose="020B0604030504040204" pitchFamily="34" charset="0"/>
              </a:rPr>
              <a:t>Tork</a:t>
            </a:r>
            <a:r>
              <a:rPr lang="tr-TR" sz="1200" dirty="0" smtClean="0">
                <a:latin typeface="Tahoma" panose="020B0604030504040204" pitchFamily="34" charset="0"/>
                <a:ea typeface="Tahoma" panose="020B0604030504040204" pitchFamily="34" charset="0"/>
                <a:cs typeface="Tahoma" panose="020B0604030504040204" pitchFamily="34" charset="0"/>
              </a:rPr>
              <a:t> </a:t>
            </a:r>
            <a:r>
              <a:rPr lang="tr-TR" sz="1200" dirty="0" err="1" smtClean="0">
                <a:latin typeface="Tahoma" panose="020B0604030504040204" pitchFamily="34" charset="0"/>
                <a:ea typeface="Tahoma" panose="020B0604030504040204" pitchFamily="34" charset="0"/>
                <a:cs typeface="Tahoma" panose="020B0604030504040204" pitchFamily="34" charset="0"/>
              </a:rPr>
              <a:t>max</a:t>
            </a:r>
            <a:r>
              <a:rPr lang="tr-TR" sz="1200" dirty="0" smtClean="0">
                <a:latin typeface="Tahoma" panose="020B0604030504040204" pitchFamily="34" charset="0"/>
                <a:ea typeface="Tahoma" panose="020B0604030504040204" pitchFamily="34" charset="0"/>
                <a:cs typeface="Tahoma" panose="020B0604030504040204" pitchFamily="34" charset="0"/>
              </a:rPr>
              <a:t>. 10 N/m</a:t>
            </a:r>
            <a:endParaRPr lang="tr-TR" sz="1200" dirty="0">
              <a:latin typeface="Tahoma" panose="020B0604030504040204" pitchFamily="34" charset="0"/>
              <a:ea typeface="Tahoma" panose="020B0604030504040204" pitchFamily="34" charset="0"/>
              <a:cs typeface="Tahoma" panose="020B0604030504040204" pitchFamily="34" charset="0"/>
            </a:endParaRPr>
          </a:p>
        </p:txBody>
      </p:sp>
      <p:sp>
        <p:nvSpPr>
          <p:cNvPr id="16" name="Satır Belirtme Çizgisi 1 15"/>
          <p:cNvSpPr/>
          <p:nvPr/>
        </p:nvSpPr>
        <p:spPr>
          <a:xfrm>
            <a:off x="1122490" y="4183380"/>
            <a:ext cx="1409700" cy="457200"/>
          </a:xfrm>
          <a:prstGeom prst="borderCallout1">
            <a:avLst>
              <a:gd name="adj1" fmla="val 51186"/>
              <a:gd name="adj2" fmla="val 100377"/>
              <a:gd name="adj3" fmla="val -11784"/>
              <a:gd name="adj4" fmla="val 159362"/>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Rakor</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19801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746172" cy="3962400"/>
          </a:xfrm>
        </p:spPr>
        <p:txBody>
          <a:bodyPr>
            <a:normAutofit/>
          </a:bodyPr>
          <a:lstStyle/>
          <a:p>
            <a:pPr>
              <a:buFont typeface="Wingdings" panose="05000000000000000000" pitchFamily="2" charset="2"/>
              <a:buChar char="Ø"/>
            </a:pPr>
            <a:r>
              <a:rPr lang="tr-TR" sz="1600" dirty="0" err="1">
                <a:latin typeface="Tahoma" panose="020B0604030504040204" pitchFamily="34" charset="0"/>
                <a:ea typeface="Tahoma" panose="020B0604030504040204" pitchFamily="34" charset="0"/>
                <a:cs typeface="Tahoma" panose="020B0604030504040204" pitchFamily="34" charset="0"/>
              </a:rPr>
              <a:t>Termokupl</a:t>
            </a:r>
            <a:r>
              <a:rPr lang="tr-TR" sz="1600" dirty="0">
                <a:latin typeface="Tahoma" panose="020B0604030504040204" pitchFamily="34" charset="0"/>
                <a:ea typeface="Tahoma" panose="020B0604030504040204" pitchFamily="34" charset="0"/>
                <a:cs typeface="Tahoma" panose="020B0604030504040204" pitchFamily="34" charset="0"/>
              </a:rPr>
              <a:t> vida bağlantısı, musluk rakoruna </a:t>
            </a:r>
            <a:r>
              <a:rPr lang="tr-TR" sz="1600" dirty="0" err="1">
                <a:latin typeface="Tahoma" panose="020B0604030504040204" pitchFamily="34" charset="0"/>
                <a:ea typeface="Tahoma" panose="020B0604030504040204" pitchFamily="34" charset="0"/>
                <a:cs typeface="Tahoma" panose="020B0604030504040204" pitchFamily="34" charset="0"/>
              </a:rPr>
              <a:t>maks</a:t>
            </a:r>
            <a:r>
              <a:rPr lang="tr-TR" sz="1600" dirty="0">
                <a:latin typeface="Tahoma" panose="020B0604030504040204" pitchFamily="34" charset="0"/>
                <a:ea typeface="Tahoma" panose="020B0604030504040204" pitchFamily="34" charset="0"/>
                <a:cs typeface="Tahoma" panose="020B0604030504040204" pitchFamily="34" charset="0"/>
              </a:rPr>
              <a:t>. 1Nm ile sıkılmalıdır. Fazla </a:t>
            </a:r>
            <a:r>
              <a:rPr lang="tr-TR" sz="1600" dirty="0" err="1">
                <a:latin typeface="Tahoma" panose="020B0604030504040204" pitchFamily="34" charset="0"/>
                <a:ea typeface="Tahoma" panose="020B0604030504040204" pitchFamily="34" charset="0"/>
                <a:cs typeface="Tahoma" panose="020B0604030504040204" pitchFamily="34" charset="0"/>
              </a:rPr>
              <a:t>tork</a:t>
            </a:r>
            <a:r>
              <a:rPr lang="tr-TR" sz="1600" dirty="0">
                <a:latin typeface="Tahoma" panose="020B0604030504040204" pitchFamily="34" charset="0"/>
                <a:ea typeface="Tahoma" panose="020B0604030504040204" pitchFamily="34" charset="0"/>
                <a:cs typeface="Tahoma" panose="020B0604030504040204" pitchFamily="34" charset="0"/>
              </a:rPr>
              <a:t> uygulandığı takdirde emniyet </a:t>
            </a:r>
            <a:r>
              <a:rPr lang="tr-TR" sz="1600" dirty="0" err="1">
                <a:latin typeface="Tahoma" panose="020B0604030504040204" pitchFamily="34" charset="0"/>
                <a:ea typeface="Tahoma" panose="020B0604030504040204" pitchFamily="34" charset="0"/>
                <a:cs typeface="Tahoma" panose="020B0604030504040204" pitchFamily="34" charset="0"/>
              </a:rPr>
              <a:t>ventiline</a:t>
            </a:r>
            <a:r>
              <a:rPr lang="tr-TR" sz="1600" dirty="0">
                <a:latin typeface="Tahoma" panose="020B0604030504040204" pitchFamily="34" charset="0"/>
                <a:ea typeface="Tahoma" panose="020B0604030504040204" pitchFamily="34" charset="0"/>
                <a:cs typeface="Tahoma" panose="020B0604030504040204" pitchFamily="34" charset="0"/>
              </a:rPr>
              <a:t> zarar vereceğinden, gaz musluğunun emniyetsiz olarak çalışmasına neden olacaktır.  </a:t>
            </a: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11</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Patlama 2 1"/>
          <p:cNvSpPr/>
          <p:nvPr/>
        </p:nvSpPr>
        <p:spPr>
          <a:xfrm>
            <a:off x="6917372" y="3764280"/>
            <a:ext cx="1981200" cy="1295400"/>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200" dirty="0" err="1" smtClean="0">
                <a:latin typeface="Tahoma" panose="020B0604030504040204" pitchFamily="34" charset="0"/>
                <a:ea typeface="Tahoma" panose="020B0604030504040204" pitchFamily="34" charset="0"/>
                <a:cs typeface="Tahoma" panose="020B0604030504040204" pitchFamily="34" charset="0"/>
              </a:rPr>
              <a:t>Tork</a:t>
            </a:r>
            <a:r>
              <a:rPr lang="tr-TR" sz="1200" dirty="0" smtClean="0">
                <a:latin typeface="Tahoma" panose="020B0604030504040204" pitchFamily="34" charset="0"/>
                <a:ea typeface="Tahoma" panose="020B0604030504040204" pitchFamily="34" charset="0"/>
                <a:cs typeface="Tahoma" panose="020B0604030504040204" pitchFamily="34" charset="0"/>
              </a:rPr>
              <a:t> </a:t>
            </a:r>
            <a:r>
              <a:rPr lang="tr-TR" sz="1200" dirty="0" err="1" smtClean="0">
                <a:latin typeface="Tahoma" panose="020B0604030504040204" pitchFamily="34" charset="0"/>
                <a:ea typeface="Tahoma" panose="020B0604030504040204" pitchFamily="34" charset="0"/>
                <a:cs typeface="Tahoma" panose="020B0604030504040204" pitchFamily="34" charset="0"/>
              </a:rPr>
              <a:t>max</a:t>
            </a:r>
            <a:r>
              <a:rPr lang="tr-TR" sz="1200" dirty="0" smtClean="0">
                <a:latin typeface="Tahoma" panose="020B0604030504040204" pitchFamily="34" charset="0"/>
                <a:ea typeface="Tahoma" panose="020B0604030504040204" pitchFamily="34" charset="0"/>
                <a:cs typeface="Tahoma" panose="020B0604030504040204" pitchFamily="34" charset="0"/>
              </a:rPr>
              <a:t>. 1 N/m</a:t>
            </a:r>
            <a:endParaRPr lang="tr-TR" sz="1200" dirty="0">
              <a:latin typeface="Tahoma" panose="020B0604030504040204" pitchFamily="34" charset="0"/>
              <a:ea typeface="Tahoma" panose="020B0604030504040204" pitchFamily="34" charset="0"/>
              <a:cs typeface="Tahoma" panose="020B0604030504040204" pitchFamily="34" charset="0"/>
            </a:endParaRPr>
          </a:p>
        </p:txBody>
      </p:sp>
      <p:pic>
        <p:nvPicPr>
          <p:cNvPr id="11" name="Resim 10"/>
          <p:cNvPicPr/>
          <p:nvPr/>
        </p:nvPicPr>
        <p:blipFill rotWithShape="1">
          <a:blip r:embed="rId4" cstate="print"/>
          <a:srcRect l="36744" t="23999" r="38491" b="49779"/>
          <a:stretch/>
        </p:blipFill>
        <p:spPr bwMode="auto">
          <a:xfrm>
            <a:off x="2819400" y="2550478"/>
            <a:ext cx="2445385" cy="19453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16" name="Satır Belirtme Çizgisi 1 15"/>
          <p:cNvSpPr/>
          <p:nvPr/>
        </p:nvSpPr>
        <p:spPr>
          <a:xfrm>
            <a:off x="457200" y="2895600"/>
            <a:ext cx="1409700" cy="457200"/>
          </a:xfrm>
          <a:prstGeom prst="borderCallout1">
            <a:avLst>
              <a:gd name="adj1" fmla="val 49186"/>
              <a:gd name="adj2" fmla="val 101025"/>
              <a:gd name="adj3" fmla="val 76216"/>
              <a:gd name="adj4" fmla="val 251037"/>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Termokupl</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8226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11086"/>
            <a:ext cx="8945086" cy="4713513"/>
          </a:xfrm>
        </p:spPr>
        <p:txBody>
          <a:bodyPr>
            <a:normAutofit fontScale="92500" lnSpcReduction="10000"/>
          </a:bodyPr>
          <a:lstStyle/>
          <a:p>
            <a:pPr>
              <a:buFont typeface="Wingdings" panose="05000000000000000000" pitchFamily="2" charset="2"/>
              <a:buChar char="ü"/>
            </a:pPr>
            <a:r>
              <a:rPr lang="tr-TR" sz="1600" dirty="0">
                <a:latin typeface="Tahoma" panose="020B0604030504040204" pitchFamily="34" charset="0"/>
                <a:ea typeface="Tahoma" panose="020B0604030504040204" pitchFamily="34" charset="0"/>
                <a:cs typeface="Tahoma" panose="020B0604030504040204" pitchFamily="34" charset="0"/>
              </a:rPr>
              <a:t>Gaz düğmesini ileri doğru </a:t>
            </a:r>
            <a:r>
              <a:rPr lang="tr-TR" sz="1600" dirty="0" smtClean="0">
                <a:latin typeface="Tahoma" panose="020B0604030504040204" pitchFamily="34" charset="0"/>
                <a:ea typeface="Tahoma" panose="020B0604030504040204" pitchFamily="34" charset="0"/>
                <a:cs typeface="Tahoma" panose="020B0604030504040204" pitchFamily="34" charset="0"/>
              </a:rPr>
              <a:t>bastırınız.</a:t>
            </a: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tr-TR" sz="1600" dirty="0" smtClean="0">
                <a:latin typeface="Tahoma" panose="020B0604030504040204" pitchFamily="34" charset="0"/>
                <a:ea typeface="Tahoma" panose="020B0604030504040204" pitchFamily="34" charset="0"/>
                <a:cs typeface="Tahoma" panose="020B0604030504040204" pitchFamily="34" charset="0"/>
              </a:rPr>
              <a:t>Düğmeyi </a:t>
            </a:r>
            <a:r>
              <a:rPr lang="tr-TR" sz="1600" dirty="0">
                <a:latin typeface="Tahoma" panose="020B0604030504040204" pitchFamily="34" charset="0"/>
                <a:ea typeface="Tahoma" panose="020B0604030504040204" pitchFamily="34" charset="0"/>
                <a:cs typeface="Tahoma" panose="020B0604030504040204" pitchFamily="34" charset="0"/>
              </a:rPr>
              <a:t>90°  belirtilen yönde çevirerek maksimum </a:t>
            </a:r>
            <a:r>
              <a:rPr lang="tr-TR" sz="1600" dirty="0" smtClean="0">
                <a:latin typeface="Tahoma" panose="020B0604030504040204" pitchFamily="34" charset="0"/>
                <a:ea typeface="Tahoma" panose="020B0604030504040204" pitchFamily="34" charset="0"/>
                <a:cs typeface="Tahoma" panose="020B0604030504040204" pitchFamily="34" charset="0"/>
              </a:rPr>
              <a:t> konumda </a:t>
            </a:r>
            <a:r>
              <a:rPr lang="tr-TR" sz="1600" dirty="0">
                <a:latin typeface="Tahoma" panose="020B0604030504040204" pitchFamily="34" charset="0"/>
                <a:ea typeface="Tahoma" panose="020B0604030504040204" pitchFamily="34" charset="0"/>
                <a:cs typeface="Tahoma" panose="020B0604030504040204" pitchFamily="34" charset="0"/>
              </a:rPr>
              <a:t>ateşleme yaparak yanıcının, yanmasını </a:t>
            </a:r>
            <a:r>
              <a:rPr lang="tr-TR" sz="1600" dirty="0" smtClean="0">
                <a:latin typeface="Tahoma" panose="020B0604030504040204" pitchFamily="34" charset="0"/>
                <a:ea typeface="Tahoma" panose="020B0604030504040204" pitchFamily="34" charset="0"/>
                <a:cs typeface="Tahoma" panose="020B0604030504040204" pitchFamily="34" charset="0"/>
              </a:rPr>
              <a:t>sağlayınız.</a:t>
            </a: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tr-TR" sz="1600" dirty="0">
                <a:latin typeface="Tahoma" panose="020B0604030504040204" pitchFamily="34" charset="0"/>
                <a:ea typeface="Tahoma" panose="020B0604030504040204" pitchFamily="34" charset="0"/>
                <a:cs typeface="Tahoma" panose="020B0604030504040204" pitchFamily="34" charset="0"/>
              </a:rPr>
              <a:t>Yanıcı yanmaya başlayınca en az beş (5) saniye düğmeye basılı tutunuz. Beş (5) saniyede emniyet tertibatı devreye girecektir. Daha sonra düğmeyi serbest bırakınız. Musluk kontrol düğmesi üzerinden tam açık(90°) veya yarı açık(160° veya 210°) olarak ayar yapabilirsiniz.</a:t>
            </a: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1828800" lvl="4"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982734"/>
            <a:ext cx="9144000" cy="584775"/>
          </a:xfrm>
          <a:prstGeom prst="rect">
            <a:avLst/>
          </a:prstGeom>
          <a:noFill/>
        </p:spPr>
        <p:txBody>
          <a:bodyPr wrap="square" rtlCol="0">
            <a:spAutoFit/>
          </a:bodyPr>
          <a:lstStyle/>
          <a:p>
            <a:r>
              <a:rPr lang="tr-TR" sz="3200" dirty="0">
                <a:solidFill>
                  <a:srgbClr val="01BCFF"/>
                </a:solidFill>
                <a:latin typeface="Tahoma" panose="020B0604030504040204" pitchFamily="34" charset="0"/>
                <a:ea typeface="Tahoma" panose="020B0604030504040204" pitchFamily="34" charset="0"/>
                <a:cs typeface="Tahoma" panose="020B0604030504040204" pitchFamily="34" charset="0"/>
              </a:rPr>
              <a:t>5</a:t>
            </a:r>
            <a:r>
              <a:rPr lang="tr-TR" sz="3200" dirty="0" smtClean="0">
                <a:solidFill>
                  <a:srgbClr val="01BCFF"/>
                </a:solidFill>
                <a:latin typeface="Tahoma" panose="020B0604030504040204" pitchFamily="34" charset="0"/>
                <a:ea typeface="Tahoma" panose="020B0604030504040204" pitchFamily="34" charset="0"/>
                <a:cs typeface="Tahoma" panose="020B0604030504040204" pitchFamily="34" charset="0"/>
              </a:rPr>
              <a:t>- Genel Musluk Kullanım Bilgileri </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12</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Resim 13"/>
          <p:cNvPicPr/>
          <p:nvPr/>
        </p:nvPicPr>
        <p:blipFill>
          <a:blip r:embed="rId4" cstate="print"/>
          <a:stretch>
            <a:fillRect/>
          </a:stretch>
        </p:blipFill>
        <p:spPr bwMode="auto">
          <a:xfrm>
            <a:off x="1524000" y="1981200"/>
            <a:ext cx="914400" cy="1438274"/>
          </a:xfrm>
          <a:prstGeom prst="rect">
            <a:avLst/>
          </a:prstGeom>
          <a:noFill/>
          <a:ln>
            <a:noFill/>
          </a:ln>
          <a:extLst>
            <a:ext uri="{53640926-AAD7-44D8-BBD7-CCE9431645EC}">
              <a14:shadowObscured xmlns:a14="http://schemas.microsoft.com/office/drawing/2010/main"/>
            </a:ext>
          </a:extLst>
        </p:spPr>
      </p:pic>
      <p:sp>
        <p:nvSpPr>
          <p:cNvPr id="2" name="Sağ Ok 1"/>
          <p:cNvSpPr/>
          <p:nvPr/>
        </p:nvSpPr>
        <p:spPr>
          <a:xfrm>
            <a:off x="748937" y="2586037"/>
            <a:ext cx="685800" cy="228600"/>
          </a:xfrm>
          <a:prstGeom prst="rightArrow">
            <a:avLst/>
          </a:prstGeom>
          <a:solidFill>
            <a:srgbClr val="01BCFF"/>
          </a:solidFill>
          <a:ln>
            <a:solidFill>
              <a:srgbClr val="01B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8" name="Resim 17"/>
          <p:cNvPicPr/>
          <p:nvPr/>
        </p:nvPicPr>
        <p:blipFill>
          <a:blip r:embed="rId5" cstate="print"/>
          <a:stretch>
            <a:fillRect/>
          </a:stretch>
        </p:blipFill>
        <p:spPr bwMode="auto">
          <a:xfrm>
            <a:off x="1483269" y="4070759"/>
            <a:ext cx="1126490" cy="1114425"/>
          </a:xfrm>
          <a:prstGeom prst="rect">
            <a:avLst/>
          </a:prstGeom>
          <a:noFill/>
          <a:ln>
            <a:noFill/>
          </a:ln>
        </p:spPr>
      </p:pic>
      <p:sp>
        <p:nvSpPr>
          <p:cNvPr id="4" name="Sağa Bükülü Ok 3"/>
          <p:cNvSpPr/>
          <p:nvPr/>
        </p:nvSpPr>
        <p:spPr>
          <a:xfrm>
            <a:off x="1330869" y="4081781"/>
            <a:ext cx="304800" cy="1114425"/>
          </a:xfrm>
          <a:prstGeom prst="curvedRightArrow">
            <a:avLst/>
          </a:prstGeom>
          <a:solidFill>
            <a:srgbClr val="01BCFF"/>
          </a:solidFill>
          <a:ln>
            <a:solidFill>
              <a:srgbClr val="01B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3541224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5399"/>
            <a:ext cx="8945086" cy="4713513"/>
          </a:xfrm>
        </p:spPr>
        <p:txBody>
          <a:bodyPr>
            <a:normAutofit/>
          </a:bodyPr>
          <a:lstStyle/>
          <a:p>
            <a:pPr marL="0" indent="0">
              <a:buNone/>
            </a:pPr>
            <a:r>
              <a:rPr lang="tr-TR" sz="1600" dirty="0" smtClean="0"/>
              <a:t>	Gaz </a:t>
            </a:r>
            <a:r>
              <a:rPr lang="tr-TR" sz="1600" dirty="0"/>
              <a:t>musluğu alev sönme emniyet sistemi oldukça hassastır. Kesinlikle müdahale edilmemeli, sökülmemeli ve devre dışı kalmasına sebebiyet verecek davranışlardan kaçınılmalıdır</a:t>
            </a:r>
            <a:endParaRPr lang="tr-TR" sz="16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1828800" lvl="4"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982734"/>
            <a:ext cx="9144000" cy="584775"/>
          </a:xfrm>
          <a:prstGeom prst="rect">
            <a:avLst/>
          </a:prstGeom>
          <a:noFill/>
        </p:spPr>
        <p:txBody>
          <a:bodyPr wrap="square" rtlCol="0">
            <a:spAutoFit/>
          </a:bodyPr>
          <a:lstStyle/>
          <a:p>
            <a:r>
              <a:rPr lang="tr-TR" sz="3200" dirty="0">
                <a:solidFill>
                  <a:srgbClr val="01BCFF"/>
                </a:solidFill>
                <a:latin typeface="Tahoma" panose="020B0604030504040204" pitchFamily="34" charset="0"/>
                <a:ea typeface="Tahoma" panose="020B0604030504040204" pitchFamily="34" charset="0"/>
                <a:cs typeface="Tahoma" panose="020B0604030504040204" pitchFamily="34" charset="0"/>
              </a:rPr>
              <a:t>5</a:t>
            </a:r>
            <a:r>
              <a:rPr lang="tr-TR" sz="3200" dirty="0" smtClean="0">
                <a:solidFill>
                  <a:srgbClr val="01BCFF"/>
                </a:solidFill>
                <a:latin typeface="Tahoma" panose="020B0604030504040204" pitchFamily="34" charset="0"/>
                <a:ea typeface="Tahoma" panose="020B0604030504040204" pitchFamily="34" charset="0"/>
                <a:cs typeface="Tahoma" panose="020B0604030504040204" pitchFamily="34" charset="0"/>
              </a:rPr>
              <a:t>.1- Emniyet </a:t>
            </a:r>
            <a:r>
              <a:rPr lang="tr-TR" sz="3200" dirty="0" err="1" smtClean="0">
                <a:solidFill>
                  <a:srgbClr val="01BCFF"/>
                </a:solidFill>
                <a:latin typeface="Tahoma" panose="020B0604030504040204" pitchFamily="34" charset="0"/>
                <a:ea typeface="Tahoma" panose="020B0604030504040204" pitchFamily="34" charset="0"/>
                <a:cs typeface="Tahoma" panose="020B0604030504040204" pitchFamily="34" charset="0"/>
              </a:rPr>
              <a:t>Ventili</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13</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Resim 14" descr="C:\Users\said.dincer\Desktop\IMG_6685.JPG"/>
          <p:cNvPicPr/>
          <p:nvPr/>
        </p:nvPicPr>
        <p:blipFill rotWithShape="1">
          <a:blip r:embed="rId4" cstate="print">
            <a:extLst>
              <a:ext uri="{28A0092B-C50C-407E-A947-70E740481C1C}">
                <a14:useLocalDpi xmlns:a14="http://schemas.microsoft.com/office/drawing/2010/main" val="0"/>
              </a:ext>
            </a:extLst>
          </a:blip>
          <a:srcRect l="18612" t="31782" r="18344" b="30177"/>
          <a:stretch/>
        </p:blipFill>
        <p:spPr bwMode="auto">
          <a:xfrm rot="10800000">
            <a:off x="3429000" y="2775011"/>
            <a:ext cx="1731645" cy="1044575"/>
          </a:xfrm>
          <a:prstGeom prst="rect">
            <a:avLst/>
          </a:prstGeom>
          <a:noFill/>
          <a:ln>
            <a:noFill/>
          </a:ln>
          <a:extLst>
            <a:ext uri="{53640926-AAD7-44D8-BBD7-CCE9431645EC}">
              <a14:shadowObscured xmlns:a14="http://schemas.microsoft.com/office/drawing/2010/main"/>
            </a:ext>
          </a:extLst>
        </p:spPr>
      </p:pic>
      <p:pic>
        <p:nvPicPr>
          <p:cNvPr id="16" name="Resim 15" descr="C:\Users\said.dincer\Desktop\IMG_6684.JPG"/>
          <p:cNvPicPr/>
          <p:nvPr/>
        </p:nvPicPr>
        <p:blipFill rotWithShape="1">
          <a:blip r:embed="rId5" cstate="print">
            <a:extLst>
              <a:ext uri="{28A0092B-C50C-407E-A947-70E740481C1C}">
                <a14:useLocalDpi xmlns:a14="http://schemas.microsoft.com/office/drawing/2010/main" val="0"/>
              </a:ext>
            </a:extLst>
          </a:blip>
          <a:srcRect l="-2407" t="33708" r="-1" b="26806"/>
          <a:stretch/>
        </p:blipFill>
        <p:spPr bwMode="auto">
          <a:xfrm rot="10800000">
            <a:off x="3428999" y="4725384"/>
            <a:ext cx="1861820" cy="723900"/>
          </a:xfrm>
          <a:prstGeom prst="rect">
            <a:avLst/>
          </a:prstGeom>
          <a:noFill/>
          <a:ln>
            <a:noFill/>
          </a:ln>
          <a:extLst>
            <a:ext uri="{53640926-AAD7-44D8-BBD7-CCE9431645EC}">
              <a14:shadowObscured xmlns:a14="http://schemas.microsoft.com/office/drawing/2010/main"/>
            </a:ext>
          </a:extLst>
        </p:spPr>
      </p:pic>
      <p:sp>
        <p:nvSpPr>
          <p:cNvPr id="21" name="Sağ Ok Belirtme Çizgisi 20"/>
          <p:cNvSpPr/>
          <p:nvPr/>
        </p:nvSpPr>
        <p:spPr>
          <a:xfrm>
            <a:off x="605245" y="2820660"/>
            <a:ext cx="2895600" cy="953277"/>
          </a:xfrm>
          <a:prstGeom prst="rightArrowCallout">
            <a:avLst/>
          </a:prstGeom>
          <a:noFill/>
          <a:ln>
            <a:solidFill>
              <a:srgbClr val="01BC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22" name="Metin kutusu 21"/>
          <p:cNvSpPr txBox="1"/>
          <p:nvPr/>
        </p:nvSpPr>
        <p:spPr>
          <a:xfrm>
            <a:off x="558845" y="2822304"/>
            <a:ext cx="2514600" cy="923330"/>
          </a:xfrm>
          <a:prstGeom prst="rect">
            <a:avLst/>
          </a:prstGeom>
          <a:noFill/>
        </p:spPr>
        <p:txBody>
          <a:bodyPr wrap="square" rtlCol="0">
            <a:spAutoFit/>
          </a:bodyPr>
          <a:lstStyle/>
          <a:p>
            <a:r>
              <a:rPr lang="tr-TR" dirty="0" err="1" smtClean="0"/>
              <a:t>Ventil</a:t>
            </a:r>
            <a:r>
              <a:rPr lang="tr-TR" dirty="0" smtClean="0"/>
              <a:t> yayı ve </a:t>
            </a:r>
            <a:r>
              <a:rPr lang="tr-TR" dirty="0" err="1" smtClean="0"/>
              <a:t>ventil</a:t>
            </a:r>
            <a:r>
              <a:rPr lang="tr-TR" dirty="0" smtClean="0"/>
              <a:t> contası kesinlikle sökülmemelidir.</a:t>
            </a:r>
            <a:endParaRPr lang="tr-TR" dirty="0"/>
          </a:p>
        </p:txBody>
      </p:sp>
      <p:sp>
        <p:nvSpPr>
          <p:cNvPr id="23" name="AutoShape 35"/>
          <p:cNvSpPr>
            <a:spLocks noChangeArrowheads="1"/>
          </p:cNvSpPr>
          <p:nvPr/>
        </p:nvSpPr>
        <p:spPr bwMode="auto">
          <a:xfrm>
            <a:off x="4893309" y="4725383"/>
            <a:ext cx="379412" cy="404813"/>
          </a:xfrm>
          <a:custGeom>
            <a:avLst/>
            <a:gdLst>
              <a:gd name="G0" fmla="+- 2781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367" y="15401"/>
                </a:moveTo>
                <a:cubicBezTo>
                  <a:pt x="18312" y="14052"/>
                  <a:pt x="18819" y="12446"/>
                  <a:pt x="18819" y="10800"/>
                </a:cubicBezTo>
                <a:cubicBezTo>
                  <a:pt x="18819" y="6371"/>
                  <a:pt x="15228" y="2781"/>
                  <a:pt x="10800" y="2781"/>
                </a:cubicBezTo>
                <a:cubicBezTo>
                  <a:pt x="9153" y="2780"/>
                  <a:pt x="7547" y="3287"/>
                  <a:pt x="6198" y="4232"/>
                </a:cubicBezTo>
                <a:close/>
                <a:moveTo>
                  <a:pt x="4232" y="6198"/>
                </a:moveTo>
                <a:cubicBezTo>
                  <a:pt x="3287" y="7547"/>
                  <a:pt x="2781" y="9153"/>
                  <a:pt x="2781" y="10799"/>
                </a:cubicBezTo>
                <a:cubicBezTo>
                  <a:pt x="2781" y="15228"/>
                  <a:pt x="6371" y="18819"/>
                  <a:pt x="10800" y="18819"/>
                </a:cubicBezTo>
                <a:cubicBezTo>
                  <a:pt x="12446" y="18819"/>
                  <a:pt x="14052" y="18312"/>
                  <a:pt x="15401" y="17367"/>
                </a:cubicBezTo>
                <a:close/>
              </a:path>
            </a:pathLst>
          </a:cu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460712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40541"/>
            <a:ext cx="8945086" cy="4713513"/>
          </a:xfrm>
        </p:spPr>
        <p:txBody>
          <a:bodyPr>
            <a:normAutofit/>
          </a:bodyPr>
          <a:lstStyle/>
          <a:p>
            <a:pPr marL="0" indent="0">
              <a:buNone/>
            </a:pPr>
            <a:r>
              <a:rPr lang="tr-TR" sz="1600" dirty="0" smtClean="0"/>
              <a:t>	Gaz </a:t>
            </a:r>
            <a:r>
              <a:rPr lang="tr-TR" sz="1600" dirty="0"/>
              <a:t>musluğu düğmesine sert bir şekilde bastırma veya vurma </a:t>
            </a:r>
            <a:r>
              <a:rPr lang="tr-TR" sz="1600" dirty="0" smtClean="0"/>
              <a:t>yapıldığında 6 N </a:t>
            </a:r>
            <a:r>
              <a:rPr lang="tr-TR" sz="1600" dirty="0"/>
              <a:t>kuvvete kadar olan darbeler musluk içinde bulunan darbe sönümleme sistemi sayesinde </a:t>
            </a:r>
            <a:r>
              <a:rPr lang="tr-TR" sz="1600" dirty="0" err="1"/>
              <a:t>absorbe</a:t>
            </a:r>
            <a:r>
              <a:rPr lang="tr-TR" sz="1600" dirty="0"/>
              <a:t> edilmektedir. 6 </a:t>
            </a:r>
            <a:r>
              <a:rPr lang="tr-TR" sz="1600" dirty="0" smtClean="0"/>
              <a:t>N </a:t>
            </a:r>
            <a:r>
              <a:rPr lang="tr-TR" sz="1600" dirty="0"/>
              <a:t>üzerindeki kuvvetlerde ise emniyet </a:t>
            </a:r>
            <a:r>
              <a:rPr lang="tr-TR" sz="1600" dirty="0" err="1"/>
              <a:t>ventili</a:t>
            </a:r>
            <a:r>
              <a:rPr lang="tr-TR" sz="1600" dirty="0"/>
              <a:t> deforme olup, devre dışı kalır. Gaz musluğuna bu değerin üzerinde kuvvet uygulanmamalıdır.   </a:t>
            </a: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b="1"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1371600" lvl="3"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14</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Patlama 2 1"/>
          <p:cNvSpPr/>
          <p:nvPr/>
        </p:nvSpPr>
        <p:spPr>
          <a:xfrm>
            <a:off x="6934200" y="4114800"/>
            <a:ext cx="2133600" cy="1752600"/>
          </a:xfrm>
          <a:prstGeom prst="irregularSeal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1200" dirty="0" smtClean="0"/>
              <a:t>Kuvvet</a:t>
            </a:r>
            <a:r>
              <a:rPr lang="tr-TR" sz="1200" b="1" dirty="0" smtClean="0"/>
              <a:t> </a:t>
            </a:r>
            <a:r>
              <a:rPr lang="tr-TR" sz="1200" dirty="0" err="1" smtClean="0"/>
              <a:t>Max</a:t>
            </a:r>
            <a:r>
              <a:rPr lang="tr-TR" sz="1200" dirty="0" smtClean="0"/>
              <a:t> 6 N</a:t>
            </a:r>
            <a:endParaRPr lang="tr-TR" sz="1200" dirty="0"/>
          </a:p>
        </p:txBody>
      </p:sp>
      <p:pic>
        <p:nvPicPr>
          <p:cNvPr id="17" name="Resim 16" descr="C:\Users\said.dincer\Desktop\1.jpg"/>
          <p:cNvPicPr/>
          <p:nvPr/>
        </p:nvPicPr>
        <p:blipFill rotWithShape="1">
          <a:blip r:embed="rId4" cstate="print">
            <a:extLst>
              <a:ext uri="{28A0092B-C50C-407E-A947-70E740481C1C}">
                <a14:useLocalDpi xmlns:a14="http://schemas.microsoft.com/office/drawing/2010/main" val="0"/>
              </a:ext>
            </a:extLst>
          </a:blip>
          <a:srcRect t="20587" r="-1133" b="37876"/>
          <a:stretch/>
        </p:blipFill>
        <p:spPr bwMode="auto">
          <a:xfrm>
            <a:off x="2667000" y="2286000"/>
            <a:ext cx="2361565" cy="1293495"/>
          </a:xfrm>
          <a:prstGeom prst="rect">
            <a:avLst/>
          </a:prstGeom>
          <a:noFill/>
          <a:ln>
            <a:noFill/>
          </a:ln>
          <a:extLst>
            <a:ext uri="{53640926-AAD7-44D8-BBD7-CCE9431645EC}">
              <a14:shadowObscured xmlns:a14="http://schemas.microsoft.com/office/drawing/2010/main"/>
            </a:ext>
          </a:extLst>
        </p:spPr>
      </p:pic>
      <p:pic>
        <p:nvPicPr>
          <p:cNvPr id="18" name="Resim 17" descr="C:\Users\said.dincer\Desktop\2.jpg"/>
          <p:cNvPicPr/>
          <p:nvPr/>
        </p:nvPicPr>
        <p:blipFill rotWithShape="1">
          <a:blip r:embed="rId5" cstate="print">
            <a:extLst>
              <a:ext uri="{28A0092B-C50C-407E-A947-70E740481C1C}">
                <a14:useLocalDpi xmlns:a14="http://schemas.microsoft.com/office/drawing/2010/main" val="0"/>
              </a:ext>
            </a:extLst>
          </a:blip>
          <a:srcRect t="5779" r="-8" b="34625"/>
          <a:stretch/>
        </p:blipFill>
        <p:spPr bwMode="auto">
          <a:xfrm>
            <a:off x="2698115" y="4114800"/>
            <a:ext cx="2330450" cy="1852295"/>
          </a:xfrm>
          <a:prstGeom prst="rect">
            <a:avLst/>
          </a:prstGeom>
          <a:noFill/>
          <a:ln>
            <a:noFill/>
          </a:ln>
          <a:extLst>
            <a:ext uri="{53640926-AAD7-44D8-BBD7-CCE9431645EC}">
              <a14:shadowObscured xmlns:a14="http://schemas.microsoft.com/office/drawing/2010/main"/>
            </a:ext>
          </a:extLst>
        </p:spPr>
      </p:pic>
      <p:sp>
        <p:nvSpPr>
          <p:cNvPr id="19" name="AutoShape 35"/>
          <p:cNvSpPr>
            <a:spLocks noChangeArrowheads="1"/>
          </p:cNvSpPr>
          <p:nvPr/>
        </p:nvSpPr>
        <p:spPr bwMode="auto">
          <a:xfrm>
            <a:off x="4650967" y="4114829"/>
            <a:ext cx="379412" cy="404813"/>
          </a:xfrm>
          <a:custGeom>
            <a:avLst/>
            <a:gdLst>
              <a:gd name="G0" fmla="+- 2781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367" y="15401"/>
                </a:moveTo>
                <a:cubicBezTo>
                  <a:pt x="18312" y="14052"/>
                  <a:pt x="18819" y="12446"/>
                  <a:pt x="18819" y="10800"/>
                </a:cubicBezTo>
                <a:cubicBezTo>
                  <a:pt x="18819" y="6371"/>
                  <a:pt x="15228" y="2781"/>
                  <a:pt x="10800" y="2781"/>
                </a:cubicBezTo>
                <a:cubicBezTo>
                  <a:pt x="9153" y="2780"/>
                  <a:pt x="7547" y="3287"/>
                  <a:pt x="6198" y="4232"/>
                </a:cubicBezTo>
                <a:close/>
                <a:moveTo>
                  <a:pt x="4232" y="6198"/>
                </a:moveTo>
                <a:cubicBezTo>
                  <a:pt x="3287" y="7547"/>
                  <a:pt x="2781" y="9153"/>
                  <a:pt x="2781" y="10799"/>
                </a:cubicBezTo>
                <a:cubicBezTo>
                  <a:pt x="2781" y="15228"/>
                  <a:pt x="6371" y="18819"/>
                  <a:pt x="10800" y="18819"/>
                </a:cubicBezTo>
                <a:cubicBezTo>
                  <a:pt x="12446" y="18819"/>
                  <a:pt x="14052" y="18312"/>
                  <a:pt x="15401" y="17367"/>
                </a:cubicBezTo>
                <a:close/>
              </a:path>
            </a:pathLst>
          </a:cu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23" name="AutoShape 35"/>
          <p:cNvSpPr>
            <a:spLocks noChangeArrowheads="1"/>
          </p:cNvSpPr>
          <p:nvPr/>
        </p:nvSpPr>
        <p:spPr bwMode="auto">
          <a:xfrm>
            <a:off x="4650967" y="2286000"/>
            <a:ext cx="379412" cy="404813"/>
          </a:xfrm>
          <a:custGeom>
            <a:avLst/>
            <a:gdLst>
              <a:gd name="G0" fmla="+- 2781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367" y="15401"/>
                </a:moveTo>
                <a:cubicBezTo>
                  <a:pt x="18312" y="14052"/>
                  <a:pt x="18819" y="12446"/>
                  <a:pt x="18819" y="10800"/>
                </a:cubicBezTo>
                <a:cubicBezTo>
                  <a:pt x="18819" y="6371"/>
                  <a:pt x="15228" y="2781"/>
                  <a:pt x="10800" y="2781"/>
                </a:cubicBezTo>
                <a:cubicBezTo>
                  <a:pt x="9153" y="2780"/>
                  <a:pt x="7547" y="3287"/>
                  <a:pt x="6198" y="4232"/>
                </a:cubicBezTo>
                <a:close/>
                <a:moveTo>
                  <a:pt x="4232" y="6198"/>
                </a:moveTo>
                <a:cubicBezTo>
                  <a:pt x="3287" y="7547"/>
                  <a:pt x="2781" y="9153"/>
                  <a:pt x="2781" y="10799"/>
                </a:cubicBezTo>
                <a:cubicBezTo>
                  <a:pt x="2781" y="15228"/>
                  <a:pt x="6371" y="18819"/>
                  <a:pt x="10800" y="18819"/>
                </a:cubicBezTo>
                <a:cubicBezTo>
                  <a:pt x="12446" y="18819"/>
                  <a:pt x="14052" y="18312"/>
                  <a:pt x="15401" y="17367"/>
                </a:cubicBezTo>
                <a:close/>
              </a:path>
            </a:pathLst>
          </a:cu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2746956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616093"/>
            <a:ext cx="3634284" cy="2948295"/>
          </a:xfrm>
          <a:prstGeom prst="rect">
            <a:avLst/>
          </a:prstGeom>
        </p:spPr>
      </p:pic>
      <p:sp>
        <p:nvSpPr>
          <p:cNvPr id="3" name="Content Placeholder 2"/>
          <p:cNvSpPr>
            <a:spLocks noGrp="1"/>
          </p:cNvSpPr>
          <p:nvPr>
            <p:ph idx="1"/>
          </p:nvPr>
        </p:nvSpPr>
        <p:spPr>
          <a:xfrm>
            <a:off x="0" y="1825399"/>
            <a:ext cx="8945086" cy="4713513"/>
          </a:xfrm>
        </p:spPr>
        <p:txBody>
          <a:bodyPr>
            <a:normAutofit/>
          </a:bodyPr>
          <a:lstStyle/>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	Kullanmakta olduğunuz </a:t>
            </a:r>
            <a:r>
              <a:rPr lang="tr-TR" sz="1600" dirty="0">
                <a:latin typeface="Tahoma" panose="020B0604030504040204" pitchFamily="34" charset="0"/>
                <a:ea typeface="Tahoma" panose="020B0604030504040204" pitchFamily="34" charset="0"/>
                <a:cs typeface="Tahoma" panose="020B0604030504040204" pitchFamily="34" charset="0"/>
              </a:rPr>
              <a:t>gaz musluğu LPG ve NG gaz tiplerine uygun olarak çalışmaktadır. Gaz dönüşümü için mutlaka yetkili servisten destek alınmalıdır. Musluk </a:t>
            </a:r>
            <a:r>
              <a:rPr lang="tr-TR" sz="1600" dirty="0" smtClean="0">
                <a:latin typeface="Tahoma" panose="020B0604030504040204" pitchFamily="34" charset="0"/>
                <a:ea typeface="Tahoma" panose="020B0604030504040204" pitchFamily="34" charset="0"/>
                <a:cs typeface="Tahoma" panose="020B0604030504040204" pitchFamily="34" charset="0"/>
              </a:rPr>
              <a:t>iç kısmında yer </a:t>
            </a:r>
            <a:r>
              <a:rPr lang="tr-TR" sz="1600" dirty="0">
                <a:latin typeface="Tahoma" panose="020B0604030504040204" pitchFamily="34" charset="0"/>
                <a:ea typeface="Tahoma" panose="020B0604030504040204" pitchFamily="34" charset="0"/>
                <a:cs typeface="Tahoma" panose="020B0604030504040204" pitchFamily="34" charset="0"/>
              </a:rPr>
              <a:t>alan ayar vidası tamamen sıkılıyken LPG konumundadır.</a:t>
            </a: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1828800" lvl="4"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4"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982734"/>
            <a:ext cx="9144000" cy="584775"/>
          </a:xfrm>
          <a:prstGeom prst="rect">
            <a:avLst/>
          </a:prstGeom>
          <a:noFill/>
        </p:spPr>
        <p:txBody>
          <a:bodyPr wrap="square" rtlCol="0">
            <a:spAutoFit/>
          </a:bodyPr>
          <a:lstStyle/>
          <a:p>
            <a:r>
              <a:rPr lang="tr-TR" sz="3200" dirty="0">
                <a:solidFill>
                  <a:srgbClr val="01BCFF"/>
                </a:solidFill>
                <a:latin typeface="Tahoma" panose="020B0604030504040204" pitchFamily="34" charset="0"/>
                <a:ea typeface="Tahoma" panose="020B0604030504040204" pitchFamily="34" charset="0"/>
                <a:cs typeface="Tahoma" panose="020B0604030504040204" pitchFamily="34" charset="0"/>
              </a:rPr>
              <a:t>5</a:t>
            </a:r>
            <a:r>
              <a:rPr lang="tr-TR" sz="3200" dirty="0" smtClean="0">
                <a:solidFill>
                  <a:srgbClr val="01BCFF"/>
                </a:solidFill>
                <a:latin typeface="Tahoma" panose="020B0604030504040204" pitchFamily="34" charset="0"/>
                <a:ea typeface="Tahoma" panose="020B0604030504040204" pitchFamily="34" charset="0"/>
                <a:cs typeface="Tahoma" panose="020B0604030504040204" pitchFamily="34" charset="0"/>
              </a:rPr>
              <a:t>.2- Gaz Dönüşümü</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15</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Satır Belirtme Çizgisi 1 16"/>
          <p:cNvSpPr/>
          <p:nvPr/>
        </p:nvSpPr>
        <p:spPr>
          <a:xfrm>
            <a:off x="1485900" y="4958194"/>
            <a:ext cx="1409700" cy="457200"/>
          </a:xfrm>
          <a:prstGeom prst="borderCallout1">
            <a:avLst>
              <a:gd name="adj1" fmla="val 49186"/>
              <a:gd name="adj2" fmla="val 101025"/>
              <a:gd name="adj3" fmla="val -144165"/>
              <a:gd name="adj4" fmla="val 231115"/>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Ayar Vidası</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73000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0774" y="2057400"/>
            <a:ext cx="4227302" cy="2590800"/>
          </a:xfrm>
          <a:prstGeom prst="rect">
            <a:avLst/>
          </a:prstGeom>
        </p:spPr>
      </p:pic>
      <p:sp>
        <p:nvSpPr>
          <p:cNvPr id="3" name="Content Placeholder 2"/>
          <p:cNvSpPr>
            <a:spLocks noGrp="1"/>
          </p:cNvSpPr>
          <p:nvPr>
            <p:ph idx="1"/>
          </p:nvPr>
        </p:nvSpPr>
        <p:spPr>
          <a:xfrm>
            <a:off x="152399" y="1007146"/>
            <a:ext cx="8764383" cy="5059010"/>
          </a:xfrm>
        </p:spPr>
        <p:txBody>
          <a:bodyPr>
            <a:normAutofit lnSpcReduction="10000"/>
          </a:bodyPr>
          <a:lstStyle/>
          <a:p>
            <a:pPr marL="0" indent="0">
              <a:buNone/>
            </a:pPr>
            <a:r>
              <a:rPr lang="tr-TR" sz="1600" dirty="0" smtClean="0"/>
              <a:t>	</a:t>
            </a:r>
            <a:r>
              <a:rPr lang="tr-TR" sz="1600" dirty="0" smtClean="0">
                <a:latin typeface="Tahoma" panose="020B0604030504040204" pitchFamily="34" charset="0"/>
                <a:ea typeface="Tahoma" panose="020B0604030504040204" pitchFamily="34" charset="0"/>
                <a:cs typeface="Tahoma" panose="020B0604030504040204" pitchFamily="34" charset="0"/>
              </a:rPr>
              <a:t>LPG </a:t>
            </a:r>
            <a:r>
              <a:rPr lang="tr-TR" sz="1600" dirty="0">
                <a:latin typeface="Tahoma" panose="020B0604030504040204" pitchFamily="34" charset="0"/>
                <a:ea typeface="Tahoma" panose="020B0604030504040204" pitchFamily="34" charset="0"/>
                <a:cs typeface="Tahoma" panose="020B0604030504040204" pitchFamily="34" charset="0"/>
              </a:rPr>
              <a:t>ayarlı gaz musluğunun ayar vidası 1,5 tur döndürüldüğünde NG olarak kullanılabilir. Ayar vidası 4 tur döndürülmesi sonucunda yerinden çıkar ve gaz kaçağına sebebiyet </a:t>
            </a:r>
            <a:r>
              <a:rPr lang="tr-TR" sz="1600" dirty="0" smtClean="0">
                <a:latin typeface="Tahoma" panose="020B0604030504040204" pitchFamily="34" charset="0"/>
                <a:ea typeface="Tahoma" panose="020B0604030504040204" pitchFamily="34" charset="0"/>
                <a:cs typeface="Tahoma" panose="020B0604030504040204" pitchFamily="34" charset="0"/>
              </a:rPr>
              <a:t>verir.</a:t>
            </a: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u="sng" dirty="0" smtClean="0"/>
          </a:p>
          <a:p>
            <a:pPr marL="0" indent="0">
              <a:buNone/>
            </a:pPr>
            <a:r>
              <a:rPr lang="tr-TR" sz="1600" u="sng" dirty="0" smtClean="0">
                <a:latin typeface="Tahoma" panose="020B0604030504040204" pitchFamily="34" charset="0"/>
                <a:ea typeface="Tahoma" panose="020B0604030504040204" pitchFamily="34" charset="0"/>
                <a:cs typeface="Tahoma" panose="020B0604030504040204" pitchFamily="34" charset="0"/>
              </a:rPr>
              <a:t>Not</a:t>
            </a:r>
            <a:r>
              <a:rPr lang="tr-TR" sz="1600" u="sng" dirty="0">
                <a:latin typeface="Tahoma" panose="020B0604030504040204" pitchFamily="34" charset="0"/>
                <a:ea typeface="Tahoma" panose="020B0604030504040204" pitchFamily="34" charset="0"/>
                <a:cs typeface="Tahoma" panose="020B0604030504040204" pitchFamily="34" charset="0"/>
              </a:rPr>
              <a:t>: Gaz dönüşümü için sistemin tamamlayıcı parçası </a:t>
            </a:r>
            <a:r>
              <a:rPr lang="tr-TR" sz="1600" u="sng" dirty="0" smtClean="0">
                <a:latin typeface="Tahoma" panose="020B0604030504040204" pitchFamily="34" charset="0"/>
                <a:ea typeface="Tahoma" panose="020B0604030504040204" pitchFamily="34" charset="0"/>
                <a:cs typeface="Tahoma" panose="020B0604030504040204" pitchFamily="34" charset="0"/>
              </a:rPr>
              <a:t>enjektörün </a:t>
            </a:r>
            <a:r>
              <a:rPr lang="tr-TR" sz="1600" u="sng" dirty="0">
                <a:latin typeface="Tahoma" panose="020B0604030504040204" pitchFamily="34" charset="0"/>
                <a:ea typeface="Tahoma" panose="020B0604030504040204" pitchFamily="34" charset="0"/>
                <a:cs typeface="Tahoma" panose="020B0604030504040204" pitchFamily="34" charset="0"/>
              </a:rPr>
              <a:t>de değişecek olması nedeniyle gaz dönüşümü yetkili servis harici yapılmamalıdır. </a:t>
            </a: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1828800" lvl="4"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4"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16</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ağa Bükülü Ok 1"/>
          <p:cNvSpPr/>
          <p:nvPr/>
        </p:nvSpPr>
        <p:spPr>
          <a:xfrm rot="10041434">
            <a:off x="3356295" y="3238499"/>
            <a:ext cx="304800" cy="762000"/>
          </a:xfrm>
          <a:prstGeom prst="curvedRightArrow">
            <a:avLst/>
          </a:prstGeom>
          <a:noFill/>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2634816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5399"/>
            <a:ext cx="8945086" cy="4713513"/>
          </a:xfrm>
        </p:spPr>
        <p:txBody>
          <a:bodyPr>
            <a:normAutofit/>
          </a:bodyPr>
          <a:lstStyle/>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	Gaz </a:t>
            </a:r>
            <a:r>
              <a:rPr lang="tr-TR" sz="1600" dirty="0">
                <a:latin typeface="Tahoma" panose="020B0604030504040204" pitchFamily="34" charset="0"/>
                <a:ea typeface="Tahoma" panose="020B0604030504040204" pitchFamily="34" charset="0"/>
                <a:cs typeface="Tahoma" panose="020B0604030504040204" pitchFamily="34" charset="0"/>
              </a:rPr>
              <a:t>muslukları maksimum 65 </a:t>
            </a:r>
            <a:r>
              <a:rPr lang="tr-TR" sz="1600" dirty="0" err="1">
                <a:latin typeface="Tahoma" panose="020B0604030504040204" pitchFamily="34" charset="0"/>
                <a:ea typeface="Tahoma" panose="020B0604030504040204" pitchFamily="34" charset="0"/>
                <a:cs typeface="Tahoma" panose="020B0604030504040204" pitchFamily="34" charset="0"/>
              </a:rPr>
              <a:t>mbar’a</a:t>
            </a:r>
            <a:r>
              <a:rPr lang="tr-TR" sz="1600" dirty="0">
                <a:latin typeface="Tahoma" panose="020B0604030504040204" pitchFamily="34" charset="0"/>
                <a:ea typeface="Tahoma" panose="020B0604030504040204" pitchFamily="34" charset="0"/>
                <a:cs typeface="Tahoma" panose="020B0604030504040204" pitchFamily="34" charset="0"/>
              </a:rPr>
              <a:t> dayanıklıdır. LPG gazlarda kullanım basıncı 30 </a:t>
            </a:r>
            <a:r>
              <a:rPr lang="tr-TR" sz="1600" dirty="0" err="1">
                <a:latin typeface="Tahoma" panose="020B0604030504040204" pitchFamily="34" charset="0"/>
                <a:ea typeface="Tahoma" panose="020B0604030504040204" pitchFamily="34" charset="0"/>
                <a:cs typeface="Tahoma" panose="020B0604030504040204" pitchFamily="34" charset="0"/>
              </a:rPr>
              <a:t>mbar</a:t>
            </a:r>
            <a:r>
              <a:rPr lang="tr-TR" sz="1600" dirty="0">
                <a:latin typeface="Tahoma" panose="020B0604030504040204" pitchFamily="34" charset="0"/>
                <a:ea typeface="Tahoma" panose="020B0604030504040204" pitchFamily="34" charset="0"/>
                <a:cs typeface="Tahoma" panose="020B0604030504040204" pitchFamily="34" charset="0"/>
              </a:rPr>
              <a:t>, NG gazlarda ise 20 </a:t>
            </a:r>
            <a:r>
              <a:rPr lang="tr-TR" sz="1600" dirty="0" err="1">
                <a:latin typeface="Tahoma" panose="020B0604030504040204" pitchFamily="34" charset="0"/>
                <a:ea typeface="Tahoma" panose="020B0604030504040204" pitchFamily="34" charset="0"/>
                <a:cs typeface="Tahoma" panose="020B0604030504040204" pitchFamily="34" charset="0"/>
              </a:rPr>
              <a:t>mbar’dır</a:t>
            </a:r>
            <a:r>
              <a:rPr lang="tr-TR" sz="1600" dirty="0">
                <a:latin typeface="Tahoma" panose="020B0604030504040204" pitchFamily="34" charset="0"/>
                <a:ea typeface="Tahoma" panose="020B0604030504040204" pitchFamily="34" charset="0"/>
                <a:cs typeface="Tahoma" panose="020B0604030504040204" pitchFamily="34" charset="0"/>
              </a:rPr>
              <a:t>. Dolayısı ile musluğa gelen basıncın kontrol altında olması ve belirtilen basınçtan yüksek olmaması gerekmektedir</a:t>
            </a:r>
            <a:r>
              <a:rPr lang="tr-TR" sz="1600" dirty="0" smtClean="0">
                <a:latin typeface="Tahoma" panose="020B0604030504040204" pitchFamily="34" charset="0"/>
                <a:ea typeface="Tahoma" panose="020B0604030504040204" pitchFamily="34" charset="0"/>
                <a:cs typeface="Tahoma" panose="020B0604030504040204" pitchFamily="34" charset="0"/>
              </a:rPr>
              <a:t>.</a:t>
            </a: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	Bu </a:t>
            </a:r>
            <a:r>
              <a:rPr lang="tr-TR" sz="1600" dirty="0">
                <a:latin typeface="Tahoma" panose="020B0604030504040204" pitchFamily="34" charset="0"/>
                <a:ea typeface="Tahoma" panose="020B0604030504040204" pitchFamily="34" charset="0"/>
                <a:cs typeface="Tahoma" panose="020B0604030504040204" pitchFamily="34" charset="0"/>
              </a:rPr>
              <a:t>hususa dikkat edilmediği takdirde; </a:t>
            </a: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Emniyet </a:t>
            </a:r>
            <a:r>
              <a:rPr lang="tr-TR" sz="1600" dirty="0" err="1">
                <a:latin typeface="Tahoma" panose="020B0604030504040204" pitchFamily="34" charset="0"/>
                <a:ea typeface="Tahoma" panose="020B0604030504040204" pitchFamily="34" charset="0"/>
                <a:cs typeface="Tahoma" panose="020B0604030504040204" pitchFamily="34" charset="0"/>
              </a:rPr>
              <a:t>ventili</a:t>
            </a:r>
            <a:r>
              <a:rPr lang="tr-TR" sz="1600" dirty="0">
                <a:latin typeface="Tahoma" panose="020B0604030504040204" pitchFamily="34" charset="0"/>
                <a:ea typeface="Tahoma" panose="020B0604030504040204" pitchFamily="34" charset="0"/>
                <a:cs typeface="Tahoma" panose="020B0604030504040204" pitchFamily="34" charset="0"/>
              </a:rPr>
              <a:t> contası yerinden çıkarak, musluk emniyetsiz hale gelir. Ateşleme yapılmadan musluk açık bırakılırsa gaz kaçağı oluşur. Yüksek basınçlı gaz, gaz musluğunun iç kısmındaki parçaları dağıtır ve musluğun kaçak vermesine sebep verecek hayati tehlikelere neden olur. Bu nedenle LPG gaz tiplerinde, yetkili servisin belirttiği </a:t>
            </a:r>
            <a:r>
              <a:rPr lang="tr-TR" sz="1600" dirty="0" err="1">
                <a:latin typeface="Tahoma" panose="020B0604030504040204" pitchFamily="34" charset="0"/>
                <a:ea typeface="Tahoma" panose="020B0604030504040204" pitchFamily="34" charset="0"/>
                <a:cs typeface="Tahoma" panose="020B0604030504040204" pitchFamily="34" charset="0"/>
              </a:rPr>
              <a:t>dedantör</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kullanılmalıdır.</a:t>
            </a: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1828800" lvl="4"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982734"/>
            <a:ext cx="9144000" cy="584775"/>
          </a:xfrm>
          <a:prstGeom prst="rect">
            <a:avLst/>
          </a:prstGeom>
          <a:noFill/>
        </p:spPr>
        <p:txBody>
          <a:bodyPr wrap="square" rtlCol="0">
            <a:spAutoFit/>
          </a:bodyPr>
          <a:lstStyle/>
          <a:p>
            <a:r>
              <a:rPr lang="tr-TR" sz="3200" dirty="0">
                <a:solidFill>
                  <a:srgbClr val="01BCFF"/>
                </a:solidFill>
                <a:latin typeface="Tahoma" panose="020B0604030504040204" pitchFamily="34" charset="0"/>
                <a:ea typeface="Tahoma" panose="020B0604030504040204" pitchFamily="34" charset="0"/>
                <a:cs typeface="Tahoma" panose="020B0604030504040204" pitchFamily="34" charset="0"/>
              </a:rPr>
              <a:t>5</a:t>
            </a:r>
            <a:r>
              <a:rPr lang="tr-TR" sz="3200" dirty="0" smtClean="0">
                <a:solidFill>
                  <a:srgbClr val="01BCFF"/>
                </a:solidFill>
                <a:latin typeface="Tahoma" panose="020B0604030504040204" pitchFamily="34" charset="0"/>
                <a:ea typeface="Tahoma" panose="020B0604030504040204" pitchFamily="34" charset="0"/>
                <a:cs typeface="Tahoma" panose="020B0604030504040204" pitchFamily="34" charset="0"/>
              </a:rPr>
              <a:t>.3- Musluk Çalışma Basıncı</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17</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02000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1165098" y="1476150"/>
            <a:ext cx="5530596" cy="2529420"/>
          </a:xfrm>
          <a:prstGeom prst="rect">
            <a:avLst/>
          </a:prstGeom>
        </p:spPr>
      </p:pic>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4"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982734"/>
            <a:ext cx="9144000" cy="584775"/>
          </a:xfrm>
          <a:prstGeom prst="rect">
            <a:avLst/>
          </a:prstGeom>
          <a:noFill/>
        </p:spPr>
        <p:txBody>
          <a:bodyPr wrap="square" rtlCol="0">
            <a:spAutoFit/>
          </a:bodyPr>
          <a:lstStyle/>
          <a:p>
            <a:r>
              <a:rPr lang="tr-TR" sz="3200" dirty="0">
                <a:solidFill>
                  <a:srgbClr val="01BCFF"/>
                </a:solidFill>
                <a:latin typeface="Tahoma" panose="020B0604030504040204" pitchFamily="34" charset="0"/>
                <a:ea typeface="Tahoma" panose="020B0604030504040204" pitchFamily="34" charset="0"/>
                <a:cs typeface="Tahoma" panose="020B0604030504040204" pitchFamily="34" charset="0"/>
              </a:rPr>
              <a:t>6</a:t>
            </a:r>
            <a:r>
              <a:rPr lang="tr-TR" sz="3200" dirty="0" smtClean="0">
                <a:solidFill>
                  <a:srgbClr val="01BCFF"/>
                </a:solidFill>
                <a:latin typeface="Tahoma" panose="020B0604030504040204" pitchFamily="34" charset="0"/>
                <a:ea typeface="Tahoma" panose="020B0604030504040204" pitchFamily="34" charset="0"/>
                <a:cs typeface="Tahoma" panose="020B0604030504040204" pitchFamily="34" charset="0"/>
              </a:rPr>
              <a:t>- İşaretlemeler</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18</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Satır Belirtme Çizgisi 1 14"/>
          <p:cNvSpPr/>
          <p:nvPr/>
        </p:nvSpPr>
        <p:spPr>
          <a:xfrm>
            <a:off x="1186434" y="4217320"/>
            <a:ext cx="1524000" cy="563331"/>
          </a:xfrm>
          <a:prstGeom prst="borderCallout1">
            <a:avLst>
              <a:gd name="adj1" fmla="val -2243"/>
              <a:gd name="adj2" fmla="val 54075"/>
              <a:gd name="adj3" fmla="val -234927"/>
              <a:gd name="adj4" fmla="val 145926"/>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Ürün Ana Kodu,</a:t>
            </a:r>
          </a:p>
          <a:p>
            <a:pPr algn="ctr"/>
            <a:r>
              <a:rPr lang="tr-T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Firma Logosu,</a:t>
            </a:r>
          </a:p>
          <a:p>
            <a:pPr algn="ctr"/>
            <a:r>
              <a:rPr lang="tr-T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Mas. Basınç</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8" name="Satır Belirtme Çizgisi 1 17"/>
          <p:cNvSpPr/>
          <p:nvPr/>
        </p:nvSpPr>
        <p:spPr>
          <a:xfrm>
            <a:off x="4267200" y="4243091"/>
            <a:ext cx="1295400" cy="664261"/>
          </a:xfrm>
          <a:prstGeom prst="borderCallout1">
            <a:avLst>
              <a:gd name="adj1" fmla="val -1186"/>
              <a:gd name="adj2" fmla="val 46044"/>
              <a:gd name="adj3" fmla="val -101831"/>
              <a:gd name="adj4" fmla="val -27685"/>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CE Logosu, </a:t>
            </a:r>
          </a:p>
          <a:p>
            <a:pPr algn="ctr"/>
            <a:r>
              <a:rPr lang="tr-TR"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CE numarası, </a:t>
            </a:r>
          </a:p>
          <a:p>
            <a:pPr algn="ctr"/>
            <a:r>
              <a:rPr lang="tr-TR" sz="1100" dirty="0" smtClean="0">
                <a:solidFill>
                  <a:schemeClr val="tx1"/>
                </a:solidFill>
                <a:latin typeface="Tahoma" panose="020B0604030504040204" pitchFamily="34" charset="0"/>
                <a:ea typeface="Tahoma" panose="020B0604030504040204" pitchFamily="34" charset="0"/>
                <a:cs typeface="Tahoma" panose="020B0604030504040204" pitchFamily="34" charset="0"/>
              </a:rPr>
              <a:t>Üretim Yılı</a:t>
            </a:r>
            <a:endParaRPr lang="tr-TR" sz="11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80995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982734"/>
            <a:ext cx="9144000" cy="584775"/>
          </a:xfrm>
          <a:prstGeom prst="rect">
            <a:avLst/>
          </a:prstGeom>
          <a:noFill/>
        </p:spPr>
        <p:txBody>
          <a:bodyPr wrap="square" rtlCol="0">
            <a:spAutoFit/>
          </a:bodyPr>
          <a:lstStyle/>
          <a:p>
            <a:r>
              <a:rPr lang="tr-TR" sz="3200" dirty="0" smtClean="0">
                <a:solidFill>
                  <a:srgbClr val="01BCFF"/>
                </a:solidFill>
                <a:latin typeface="Tahoma" panose="020B0604030504040204" pitchFamily="34" charset="0"/>
                <a:ea typeface="Tahoma" panose="020B0604030504040204" pitchFamily="34" charset="0"/>
                <a:cs typeface="Tahoma" panose="020B0604030504040204" pitchFamily="34" charset="0"/>
              </a:rPr>
              <a:t>7- Atıf Yapılan Standartlar</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19</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Content Placeholder 2"/>
          <p:cNvSpPr>
            <a:spLocks noGrp="1"/>
          </p:cNvSpPr>
          <p:nvPr>
            <p:ph idx="1"/>
          </p:nvPr>
        </p:nvSpPr>
        <p:spPr>
          <a:xfrm>
            <a:off x="0" y="1550108"/>
            <a:ext cx="8945086" cy="4713513"/>
          </a:xfrm>
        </p:spPr>
        <p:txBody>
          <a:bodyPr>
            <a:normAutofit/>
          </a:bodyPr>
          <a:lstStyle/>
          <a:p>
            <a:pPr marL="0" indent="0">
              <a:buNone/>
            </a:pPr>
            <a:endParaRPr lang="tr-TR" sz="1600" dirty="0"/>
          </a:p>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1-TS </a:t>
            </a:r>
            <a:r>
              <a:rPr lang="tr-TR" sz="1600" dirty="0">
                <a:latin typeface="Tahoma" panose="020B0604030504040204" pitchFamily="34" charset="0"/>
                <a:ea typeface="Tahoma" panose="020B0604030504040204" pitchFamily="34" charset="0"/>
                <a:cs typeface="Tahoma" panose="020B0604030504040204" pitchFamily="34" charset="0"/>
              </a:rPr>
              <a:t>EN 13611; Emniyet ve Kontrol Tertibatları-Gaz Brülörleri ve Gaz Yakan Cihazlar </a:t>
            </a:r>
            <a:r>
              <a:rPr lang="tr-TR" sz="1600" dirty="0" smtClean="0">
                <a:latin typeface="Tahoma" panose="020B0604030504040204" pitchFamily="34" charset="0"/>
                <a:ea typeface="Tahoma" panose="020B0604030504040204" pitchFamily="34" charset="0"/>
                <a:cs typeface="Tahoma" panose="020B0604030504040204" pitchFamily="34" charset="0"/>
              </a:rPr>
              <a:t>İçin </a:t>
            </a: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2-TS </a:t>
            </a:r>
            <a:r>
              <a:rPr lang="tr-TR" sz="1600" dirty="0">
                <a:latin typeface="Tahoma" panose="020B0604030504040204" pitchFamily="34" charset="0"/>
                <a:ea typeface="Tahoma" panose="020B0604030504040204" pitchFamily="34" charset="0"/>
                <a:cs typeface="Tahoma" panose="020B0604030504040204" pitchFamily="34" charset="0"/>
              </a:rPr>
              <a:t>EN 126; Çok fonksiyonlu kontrol tertibatları – Gaz yakan cihazlar </a:t>
            </a:r>
            <a:r>
              <a:rPr lang="tr-TR" sz="1600" dirty="0" smtClean="0">
                <a:latin typeface="Tahoma" panose="020B0604030504040204" pitchFamily="34" charset="0"/>
                <a:ea typeface="Tahoma" panose="020B0604030504040204" pitchFamily="34" charset="0"/>
                <a:cs typeface="Tahoma" panose="020B0604030504040204" pitchFamily="34" charset="0"/>
              </a:rPr>
              <a:t>için</a:t>
            </a: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3-TS </a:t>
            </a:r>
            <a:r>
              <a:rPr lang="tr-TR" sz="1600" dirty="0">
                <a:latin typeface="Tahoma" panose="020B0604030504040204" pitchFamily="34" charset="0"/>
                <a:ea typeface="Tahoma" panose="020B0604030504040204" pitchFamily="34" charset="0"/>
                <a:cs typeface="Tahoma" panose="020B0604030504040204" pitchFamily="34" charset="0"/>
              </a:rPr>
              <a:t>EN 30-1-1; Pişirme Cihazları, Gaz yakan, Ev Tipi </a:t>
            </a: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1828800" lvl="4"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3231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Resim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8950" y="3567485"/>
            <a:ext cx="3816493" cy="2309138"/>
          </a:xfrm>
          <a:prstGeom prst="rect">
            <a:avLst/>
          </a:prstGeom>
        </p:spPr>
      </p:pic>
      <p:pic>
        <p:nvPicPr>
          <p:cNvPr id="21" name="Resim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007" y="3598096"/>
            <a:ext cx="3733800" cy="2278527"/>
          </a:xfrm>
          <a:prstGeom prst="rect">
            <a:avLst/>
          </a:prstGeom>
        </p:spPr>
      </p:pic>
      <p:pic>
        <p:nvPicPr>
          <p:cNvPr id="20" name="Resim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6758" y="1028850"/>
            <a:ext cx="4191000" cy="2550681"/>
          </a:xfrm>
          <a:prstGeom prst="rect">
            <a:avLst/>
          </a:prstGeom>
        </p:spPr>
      </p:pic>
      <p:pic>
        <p:nvPicPr>
          <p:cNvPr id="3" name="Resim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914" y="1285316"/>
            <a:ext cx="3760884" cy="2288191"/>
          </a:xfrm>
          <a:prstGeom prst="rect">
            <a:avLst/>
          </a:prstGeom>
        </p:spPr>
      </p:pic>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7"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45720" y="767110"/>
            <a:ext cx="9144000" cy="584775"/>
          </a:xfrm>
          <a:prstGeom prst="rect">
            <a:avLst/>
          </a:prstGeom>
          <a:noFill/>
        </p:spPr>
        <p:txBody>
          <a:bodyPr wrap="square" rtlCol="0">
            <a:spAutoFit/>
          </a:bodyPr>
          <a:lstStyle/>
          <a:p>
            <a:r>
              <a:rPr lang="tr-TR" sz="3200" dirty="0" smtClean="0">
                <a:solidFill>
                  <a:srgbClr val="01BCFF"/>
                </a:solidFill>
                <a:latin typeface="Tahoma" panose="020B0604030504040204" pitchFamily="34" charset="0"/>
                <a:ea typeface="Tahoma" panose="020B0604030504040204" pitchFamily="34" charset="0"/>
                <a:cs typeface="Tahoma" panose="020B0604030504040204" pitchFamily="34" charset="0"/>
              </a:rPr>
              <a:t>Termostatlı Musluklarımız</a:t>
            </a:r>
            <a:endParaRPr lang="tr-TR" sz="36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2</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TextBox 8"/>
          <p:cNvSpPr txBox="1"/>
          <p:nvPr/>
        </p:nvSpPr>
        <p:spPr>
          <a:xfrm>
            <a:off x="76200" y="5795131"/>
            <a:ext cx="9144000" cy="369332"/>
          </a:xfrm>
          <a:prstGeom prst="rect">
            <a:avLst/>
          </a:prstGeom>
          <a:noFill/>
        </p:spPr>
        <p:txBody>
          <a:bodyPr wrap="square" rtlCol="0">
            <a:spAutoFit/>
          </a:bodyPr>
          <a:lstStyle/>
          <a:p>
            <a:r>
              <a:rPr lang="tr-TR" sz="9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Doküman içeriğin telif hakları, </a:t>
            </a:r>
            <a:r>
              <a:rPr lang="tr-TR" sz="9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Turaş</a:t>
            </a:r>
            <a:r>
              <a:rPr lang="tr-TR" sz="9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Gaz Armatürleri </a:t>
            </a:r>
            <a:r>
              <a:rPr lang="tr-TR" sz="9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A.Ş.’ye</a:t>
            </a:r>
            <a:r>
              <a:rPr lang="tr-TR" sz="9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aittir. Doküman, ticari Kullanım ve dağıtım amacı ile kopyalanamaz, değiştirilemez veya başka bir alanda kullanılamaz. Bu dokümanın herhangi bir kısmının izinsiz çoğaltılması, kopyalanması veya kullanımı kesinlikle yasaktır.</a:t>
            </a:r>
          </a:p>
        </p:txBody>
      </p:sp>
      <p:sp>
        <p:nvSpPr>
          <p:cNvPr id="15" name="Sağ Ok 14"/>
          <p:cNvSpPr/>
          <p:nvPr/>
        </p:nvSpPr>
        <p:spPr>
          <a:xfrm>
            <a:off x="457200" y="1834303"/>
            <a:ext cx="762000" cy="349980"/>
          </a:xfrm>
          <a:prstGeom prst="rightArrow">
            <a:avLst/>
          </a:prstGeom>
          <a:solidFill>
            <a:schemeClr val="bg1"/>
          </a:solidFill>
          <a:ln>
            <a:solidFill>
              <a:srgbClr val="01BC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T1</a:t>
            </a:r>
            <a:endParaRPr lang="tr-TR" dirty="0"/>
          </a:p>
        </p:txBody>
      </p:sp>
      <p:sp>
        <p:nvSpPr>
          <p:cNvPr id="16" name="Sağ Ok 15"/>
          <p:cNvSpPr/>
          <p:nvPr/>
        </p:nvSpPr>
        <p:spPr>
          <a:xfrm>
            <a:off x="5003576" y="1702749"/>
            <a:ext cx="762000" cy="349980"/>
          </a:xfrm>
          <a:prstGeom prst="rightArrow">
            <a:avLst/>
          </a:prstGeom>
          <a:solidFill>
            <a:schemeClr val="bg1"/>
          </a:solidFill>
          <a:ln>
            <a:solidFill>
              <a:srgbClr val="01BC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T2K</a:t>
            </a:r>
          </a:p>
        </p:txBody>
      </p:sp>
      <p:sp>
        <p:nvSpPr>
          <p:cNvPr id="17" name="Sağ Ok 16"/>
          <p:cNvSpPr/>
          <p:nvPr/>
        </p:nvSpPr>
        <p:spPr>
          <a:xfrm>
            <a:off x="153180" y="4349621"/>
            <a:ext cx="762000" cy="349980"/>
          </a:xfrm>
          <a:prstGeom prst="rightArrow">
            <a:avLst/>
          </a:prstGeom>
          <a:solidFill>
            <a:schemeClr val="bg1"/>
          </a:solidFill>
          <a:ln>
            <a:solidFill>
              <a:srgbClr val="01BC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T3</a:t>
            </a:r>
            <a:endParaRPr lang="tr-TR" dirty="0"/>
          </a:p>
        </p:txBody>
      </p:sp>
      <p:sp>
        <p:nvSpPr>
          <p:cNvPr id="18" name="Sağ Ok 17"/>
          <p:cNvSpPr/>
          <p:nvPr/>
        </p:nvSpPr>
        <p:spPr>
          <a:xfrm>
            <a:off x="4572000" y="4174631"/>
            <a:ext cx="762000" cy="349980"/>
          </a:xfrm>
          <a:prstGeom prst="rightArrow">
            <a:avLst/>
          </a:prstGeom>
          <a:solidFill>
            <a:schemeClr val="bg1"/>
          </a:solidFill>
          <a:ln>
            <a:solidFill>
              <a:srgbClr val="01BC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T4</a:t>
            </a:r>
            <a:endParaRPr lang="tr-TR" dirty="0"/>
          </a:p>
        </p:txBody>
      </p:sp>
    </p:spTree>
    <p:extLst>
      <p:ext uri="{BB962C8B-B14F-4D97-AF65-F5344CB8AC3E}">
        <p14:creationId xmlns:p14="http://schemas.microsoft.com/office/powerpoint/2010/main" val="1098542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914400"/>
            <a:ext cx="9144000" cy="584775"/>
          </a:xfrm>
          <a:prstGeom prst="rect">
            <a:avLst/>
          </a:prstGeom>
          <a:noFill/>
        </p:spPr>
        <p:txBody>
          <a:bodyPr wrap="square" rtlCol="0">
            <a:spAutoFit/>
          </a:bodyPr>
          <a:lstStyle/>
          <a:p>
            <a:r>
              <a:rPr lang="tr-TR" sz="3200" dirty="0" smtClean="0">
                <a:solidFill>
                  <a:srgbClr val="01BCFF"/>
                </a:solidFill>
                <a:latin typeface="Tahoma" panose="020B0604030504040204" pitchFamily="34" charset="0"/>
                <a:ea typeface="Tahoma" panose="020B0604030504040204" pitchFamily="34" charset="0"/>
                <a:cs typeface="Tahoma" panose="020B0604030504040204" pitchFamily="34" charset="0"/>
              </a:rPr>
              <a:t>İçindekiler </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3</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Rectangle 1"/>
          <p:cNvSpPr>
            <a:spLocks noGrp="1" noChangeArrowheads="1"/>
          </p:cNvSpPr>
          <p:nvPr>
            <p:ph idx="1"/>
          </p:nvPr>
        </p:nvSpPr>
        <p:spPr bwMode="auto">
          <a:xfrm>
            <a:off x="457200" y="1683544"/>
            <a:ext cx="6477000"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34188" algn="r"/>
              </a:tabLst>
              <a:defRPr>
                <a:solidFill>
                  <a:schemeClr val="tx1"/>
                </a:solidFill>
                <a:latin typeface="Arial" panose="020B0604020202020204" pitchFamily="34" charset="0"/>
              </a:defRPr>
            </a:lvl1pPr>
            <a:lvl2pPr eaLnBrk="0" fontAlgn="base" hangingPunct="0">
              <a:spcBef>
                <a:spcPct val="0"/>
              </a:spcBef>
              <a:spcAft>
                <a:spcPct val="0"/>
              </a:spcAft>
              <a:tabLst>
                <a:tab pos="6834188" algn="r"/>
              </a:tabLst>
              <a:defRPr>
                <a:solidFill>
                  <a:schemeClr val="tx1"/>
                </a:solidFill>
                <a:latin typeface="Arial" panose="020B0604020202020204" pitchFamily="34" charset="0"/>
              </a:defRPr>
            </a:lvl2pPr>
            <a:lvl3pPr eaLnBrk="0" fontAlgn="base" hangingPunct="0">
              <a:spcBef>
                <a:spcPct val="0"/>
              </a:spcBef>
              <a:spcAft>
                <a:spcPct val="0"/>
              </a:spcAft>
              <a:tabLst>
                <a:tab pos="6834188" algn="r"/>
              </a:tabLst>
              <a:defRPr>
                <a:solidFill>
                  <a:schemeClr val="tx1"/>
                </a:solidFill>
                <a:latin typeface="Arial" panose="020B0604020202020204" pitchFamily="34" charset="0"/>
              </a:defRPr>
            </a:lvl3pPr>
            <a:lvl4pPr eaLnBrk="0" fontAlgn="base" hangingPunct="0">
              <a:spcBef>
                <a:spcPct val="0"/>
              </a:spcBef>
              <a:spcAft>
                <a:spcPct val="0"/>
              </a:spcAft>
              <a:tabLst>
                <a:tab pos="6834188" algn="r"/>
              </a:tabLst>
              <a:defRPr>
                <a:solidFill>
                  <a:schemeClr val="tx1"/>
                </a:solidFill>
                <a:latin typeface="Arial" panose="020B0604020202020204" pitchFamily="34" charset="0"/>
              </a:defRPr>
            </a:lvl4pPr>
            <a:lvl5pPr eaLnBrk="0" fontAlgn="base" hangingPunct="0">
              <a:spcBef>
                <a:spcPct val="0"/>
              </a:spcBef>
              <a:spcAft>
                <a:spcPct val="0"/>
              </a:spcAft>
              <a:tabLst>
                <a:tab pos="6834188" algn="r"/>
              </a:tabLst>
              <a:defRPr>
                <a:solidFill>
                  <a:schemeClr val="tx1"/>
                </a:solidFill>
                <a:latin typeface="Arial" panose="020B0604020202020204" pitchFamily="34" charset="0"/>
              </a:defRPr>
            </a:lvl5pPr>
            <a:lvl6pPr eaLnBrk="0" fontAlgn="base" hangingPunct="0">
              <a:spcBef>
                <a:spcPct val="0"/>
              </a:spcBef>
              <a:spcAft>
                <a:spcPct val="0"/>
              </a:spcAft>
              <a:tabLst>
                <a:tab pos="6834188" algn="r"/>
              </a:tabLst>
              <a:defRPr>
                <a:solidFill>
                  <a:schemeClr val="tx1"/>
                </a:solidFill>
                <a:latin typeface="Arial" panose="020B0604020202020204" pitchFamily="34" charset="0"/>
              </a:defRPr>
            </a:lvl6pPr>
            <a:lvl7pPr eaLnBrk="0" fontAlgn="base" hangingPunct="0">
              <a:spcBef>
                <a:spcPct val="0"/>
              </a:spcBef>
              <a:spcAft>
                <a:spcPct val="0"/>
              </a:spcAft>
              <a:tabLst>
                <a:tab pos="6834188" algn="r"/>
              </a:tabLst>
              <a:defRPr>
                <a:solidFill>
                  <a:schemeClr val="tx1"/>
                </a:solidFill>
                <a:latin typeface="Arial" panose="020B0604020202020204" pitchFamily="34" charset="0"/>
              </a:defRPr>
            </a:lvl7pPr>
            <a:lvl8pPr eaLnBrk="0" fontAlgn="base" hangingPunct="0">
              <a:spcBef>
                <a:spcPct val="0"/>
              </a:spcBef>
              <a:spcAft>
                <a:spcPct val="0"/>
              </a:spcAft>
              <a:tabLst>
                <a:tab pos="6834188" algn="r"/>
              </a:tabLst>
              <a:defRPr>
                <a:solidFill>
                  <a:schemeClr val="tx1"/>
                </a:solidFill>
                <a:latin typeface="Arial" panose="020B0604020202020204" pitchFamily="34" charset="0"/>
              </a:defRPr>
            </a:lvl8pPr>
            <a:lvl9pPr eaLnBrk="0" fontAlgn="base" hangingPunct="0">
              <a:spcBef>
                <a:spcPct val="0"/>
              </a:spcBef>
              <a:spcAft>
                <a:spcPct val="0"/>
              </a:spcAft>
              <a:tabLst>
                <a:tab pos="6834188" algn="r"/>
              </a:tabLs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tab pos="6834188" algn="r"/>
              </a:tabLst>
            </a:pPr>
            <a:r>
              <a:rPr kumimoji="0" lang="tr-TR" altLang="tr-TR" sz="20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1-Önsöz</a:t>
            </a:r>
          </a:p>
          <a:p>
            <a:pPr marL="0" lvl="0" indent="449263">
              <a:buNone/>
            </a:pPr>
            <a:r>
              <a:rPr lang="tr-TR" altLang="tr-TR" sz="2000" dirty="0" smtClean="0">
                <a:latin typeface="Tahoma" panose="020B0604030504040204" pitchFamily="34" charset="0"/>
                <a:ea typeface="Tahoma" panose="020B0604030504040204" pitchFamily="34" charset="0"/>
                <a:cs typeface="Tahoma" panose="020B0604030504040204" pitchFamily="34" charset="0"/>
              </a:rPr>
              <a:t>2-</a:t>
            </a:r>
            <a:r>
              <a:rPr lang="tr-TR" sz="2000" dirty="0">
                <a:latin typeface="Tahoma" panose="020B0604030504040204" pitchFamily="34" charset="0"/>
                <a:ea typeface="Tahoma" panose="020B0604030504040204" pitchFamily="34" charset="0"/>
                <a:cs typeface="Tahoma" panose="020B0604030504040204" pitchFamily="34" charset="0"/>
              </a:rPr>
              <a:t>Musluğun Kullanım </a:t>
            </a:r>
            <a:r>
              <a:rPr lang="tr-TR" sz="2000" dirty="0" smtClean="0">
                <a:latin typeface="Tahoma" panose="020B0604030504040204" pitchFamily="34" charset="0"/>
                <a:ea typeface="Tahoma" panose="020B0604030504040204" pitchFamily="34" charset="0"/>
                <a:cs typeface="Tahoma" panose="020B0604030504040204" pitchFamily="34" charset="0"/>
              </a:rPr>
              <a:t>Amacı</a:t>
            </a:r>
          </a:p>
          <a:p>
            <a:pPr marL="0" lvl="0" indent="449263">
              <a:buNone/>
            </a:pPr>
            <a:r>
              <a:rPr kumimoji="0" lang="tr-TR" altLang="tr-TR" sz="20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3-</a:t>
            </a:r>
            <a:r>
              <a:rPr lang="tr-TR" sz="2000" dirty="0">
                <a:latin typeface="Tahoma" panose="020B0604030504040204" pitchFamily="34" charset="0"/>
                <a:ea typeface="Tahoma" panose="020B0604030504040204" pitchFamily="34" charset="0"/>
                <a:cs typeface="Tahoma" panose="020B0604030504040204" pitchFamily="34" charset="0"/>
              </a:rPr>
              <a:t>Musluk Teknik </a:t>
            </a:r>
            <a:r>
              <a:rPr lang="tr-TR" sz="2000" dirty="0" smtClean="0">
                <a:latin typeface="Tahoma" panose="020B0604030504040204" pitchFamily="34" charset="0"/>
                <a:ea typeface="Tahoma" panose="020B0604030504040204" pitchFamily="34" charset="0"/>
                <a:cs typeface="Tahoma" panose="020B0604030504040204" pitchFamily="34" charset="0"/>
              </a:rPr>
              <a:t>Özellikleri</a:t>
            </a:r>
          </a:p>
          <a:p>
            <a:pPr marL="0" lvl="0" indent="449263">
              <a:buNone/>
            </a:pPr>
            <a:r>
              <a:rPr kumimoji="0" lang="tr-TR" altLang="tr-TR" sz="20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4-</a:t>
            </a:r>
            <a:r>
              <a:rPr lang="tr-TR" sz="2000" dirty="0">
                <a:latin typeface="Tahoma" panose="020B0604030504040204" pitchFamily="34" charset="0"/>
                <a:ea typeface="Tahoma" panose="020B0604030504040204" pitchFamily="34" charset="0"/>
                <a:cs typeface="Tahoma" panose="020B0604030504040204" pitchFamily="34" charset="0"/>
              </a:rPr>
              <a:t>Ürün Montajı</a:t>
            </a:r>
            <a:endParaRPr kumimoji="0" lang="tr-TR" altLang="tr-TR" sz="20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endParaRPr>
          </a:p>
          <a:p>
            <a:pPr marL="0" lvl="0" indent="449263">
              <a:buNone/>
            </a:pPr>
            <a:r>
              <a:rPr lang="tr-TR" altLang="tr-TR" sz="2000" dirty="0" smtClean="0">
                <a:latin typeface="Tahoma" panose="020B0604030504040204" pitchFamily="34" charset="0"/>
                <a:ea typeface="Tahoma" panose="020B0604030504040204" pitchFamily="34" charset="0"/>
                <a:cs typeface="Tahoma" panose="020B0604030504040204" pitchFamily="34" charset="0"/>
              </a:rPr>
              <a:t>4.1-</a:t>
            </a:r>
            <a:r>
              <a:rPr lang="tr-TR" sz="2000" dirty="0">
                <a:latin typeface="Tahoma" panose="020B0604030504040204" pitchFamily="34" charset="0"/>
                <a:ea typeface="Tahoma" panose="020B0604030504040204" pitchFamily="34" charset="0"/>
                <a:cs typeface="Tahoma" panose="020B0604030504040204" pitchFamily="34" charset="0"/>
              </a:rPr>
              <a:t>Ana Gaz Dağıtım Borusu </a:t>
            </a:r>
            <a:r>
              <a:rPr lang="tr-TR" sz="2000" dirty="0" smtClean="0">
                <a:latin typeface="Tahoma" panose="020B0604030504040204" pitchFamily="34" charset="0"/>
                <a:ea typeface="Tahoma" panose="020B0604030504040204" pitchFamily="34" charset="0"/>
                <a:cs typeface="Tahoma" panose="020B0604030504040204" pitchFamily="34" charset="0"/>
              </a:rPr>
              <a:t>Montajı</a:t>
            </a:r>
          </a:p>
          <a:p>
            <a:pPr marL="0" lvl="0" indent="449263">
              <a:buNone/>
            </a:pPr>
            <a:r>
              <a:rPr lang="tr-TR" altLang="tr-TR" sz="2000" dirty="0" smtClean="0">
                <a:latin typeface="Tahoma" panose="020B0604030504040204" pitchFamily="34" charset="0"/>
                <a:ea typeface="Tahoma" panose="020B0604030504040204" pitchFamily="34" charset="0"/>
                <a:cs typeface="Tahoma" panose="020B0604030504040204" pitchFamily="34" charset="0"/>
              </a:rPr>
              <a:t>4.2-</a:t>
            </a:r>
            <a:r>
              <a:rPr lang="tr-TR" sz="2000" dirty="0">
                <a:latin typeface="Tahoma" panose="020B0604030504040204" pitchFamily="34" charset="0"/>
                <a:ea typeface="Tahoma" panose="020B0604030504040204" pitchFamily="34" charset="0"/>
                <a:cs typeface="Tahoma" panose="020B0604030504040204" pitchFamily="34" charset="0"/>
              </a:rPr>
              <a:t>Yakıcı Dağıtım Borusu Montajı	</a:t>
            </a:r>
            <a:endParaRPr lang="tr-TR" sz="2000" dirty="0" smtClean="0">
              <a:latin typeface="Tahoma" panose="020B0604030504040204" pitchFamily="34" charset="0"/>
              <a:ea typeface="Tahoma" panose="020B0604030504040204" pitchFamily="34" charset="0"/>
              <a:cs typeface="Tahoma" panose="020B0604030504040204" pitchFamily="34" charset="0"/>
            </a:endParaRPr>
          </a:p>
          <a:p>
            <a:pPr marL="0" lvl="0" indent="449263">
              <a:buNone/>
            </a:pPr>
            <a:r>
              <a:rPr lang="tr-TR" altLang="tr-TR" sz="2000" dirty="0" smtClean="0">
                <a:latin typeface="Tahoma" panose="020B0604030504040204" pitchFamily="34" charset="0"/>
                <a:ea typeface="Tahoma" panose="020B0604030504040204" pitchFamily="34" charset="0"/>
                <a:cs typeface="Tahoma" panose="020B0604030504040204" pitchFamily="34" charset="0"/>
              </a:rPr>
              <a:t>5-</a:t>
            </a:r>
            <a:r>
              <a:rPr lang="tr-TR" sz="2000" dirty="0">
                <a:latin typeface="Tahoma" panose="020B0604030504040204" pitchFamily="34" charset="0"/>
                <a:ea typeface="Tahoma" panose="020B0604030504040204" pitchFamily="34" charset="0"/>
                <a:cs typeface="Tahoma" panose="020B0604030504040204" pitchFamily="34" charset="0"/>
              </a:rPr>
              <a:t>Genel Musluk Kullanım </a:t>
            </a:r>
            <a:r>
              <a:rPr lang="tr-TR" sz="2000" dirty="0" smtClean="0">
                <a:latin typeface="Tahoma" panose="020B0604030504040204" pitchFamily="34" charset="0"/>
                <a:ea typeface="Tahoma" panose="020B0604030504040204" pitchFamily="34" charset="0"/>
                <a:cs typeface="Tahoma" panose="020B0604030504040204" pitchFamily="34" charset="0"/>
              </a:rPr>
              <a:t>Bilgileri</a:t>
            </a:r>
          </a:p>
          <a:p>
            <a:pPr marL="0" lvl="0" indent="449263">
              <a:buNone/>
            </a:pPr>
            <a:r>
              <a:rPr lang="tr-TR" sz="2000" dirty="0" smtClean="0">
                <a:latin typeface="Tahoma" panose="020B0604030504040204" pitchFamily="34" charset="0"/>
                <a:ea typeface="Tahoma" panose="020B0604030504040204" pitchFamily="34" charset="0"/>
                <a:cs typeface="Tahoma" panose="020B0604030504040204" pitchFamily="34" charset="0"/>
              </a:rPr>
              <a:t>5.1-Emniyet </a:t>
            </a:r>
            <a:r>
              <a:rPr lang="tr-TR" sz="2000" dirty="0" err="1" smtClean="0">
                <a:latin typeface="Tahoma" panose="020B0604030504040204" pitchFamily="34" charset="0"/>
                <a:ea typeface="Tahoma" panose="020B0604030504040204" pitchFamily="34" charset="0"/>
                <a:cs typeface="Tahoma" panose="020B0604030504040204" pitchFamily="34" charset="0"/>
              </a:rPr>
              <a:t>Ventili</a:t>
            </a:r>
            <a:endParaRPr lang="tr-TR" sz="2000" dirty="0" smtClean="0">
              <a:latin typeface="Tahoma" panose="020B0604030504040204" pitchFamily="34" charset="0"/>
              <a:ea typeface="Tahoma" panose="020B0604030504040204" pitchFamily="34" charset="0"/>
              <a:cs typeface="Tahoma" panose="020B0604030504040204" pitchFamily="34" charset="0"/>
            </a:endParaRPr>
          </a:p>
          <a:p>
            <a:pPr marL="0" lvl="0" indent="449263">
              <a:buNone/>
            </a:pPr>
            <a:r>
              <a:rPr lang="tr-TR" sz="2000" dirty="0" smtClean="0">
                <a:latin typeface="Tahoma" panose="020B0604030504040204" pitchFamily="34" charset="0"/>
                <a:ea typeface="Tahoma" panose="020B0604030504040204" pitchFamily="34" charset="0"/>
                <a:cs typeface="Tahoma" panose="020B0604030504040204" pitchFamily="34" charset="0"/>
              </a:rPr>
              <a:t>5.2-Gaz Dönüşümü</a:t>
            </a:r>
          </a:p>
          <a:p>
            <a:pPr marL="0" lvl="0" indent="449263">
              <a:buNone/>
            </a:pPr>
            <a:r>
              <a:rPr lang="tr-TR" sz="2000" dirty="0" smtClean="0">
                <a:latin typeface="Tahoma" panose="020B0604030504040204" pitchFamily="34" charset="0"/>
                <a:ea typeface="Tahoma" panose="020B0604030504040204" pitchFamily="34" charset="0"/>
                <a:cs typeface="Tahoma" panose="020B0604030504040204" pitchFamily="34" charset="0"/>
              </a:rPr>
              <a:t>5.3-Musluk Çalışma Basıncı</a:t>
            </a:r>
          </a:p>
          <a:p>
            <a:pPr marL="0" lvl="0" indent="449263">
              <a:buNone/>
            </a:pPr>
            <a:r>
              <a:rPr lang="tr-TR" altLang="tr-TR" sz="2000" dirty="0">
                <a:latin typeface="Tahoma" panose="020B0604030504040204" pitchFamily="34" charset="0"/>
                <a:ea typeface="Tahoma" panose="020B0604030504040204" pitchFamily="34" charset="0"/>
                <a:cs typeface="Tahoma" panose="020B0604030504040204" pitchFamily="34" charset="0"/>
              </a:rPr>
              <a:t>6</a:t>
            </a:r>
            <a:r>
              <a:rPr lang="tr-TR" altLang="tr-TR" sz="2000" dirty="0" smtClean="0">
                <a:latin typeface="Tahoma" panose="020B0604030504040204" pitchFamily="34" charset="0"/>
                <a:ea typeface="Tahoma" panose="020B0604030504040204" pitchFamily="34" charset="0"/>
                <a:cs typeface="Tahoma" panose="020B0604030504040204" pitchFamily="34" charset="0"/>
              </a:rPr>
              <a:t>-İşaretlemeler</a:t>
            </a:r>
          </a:p>
          <a:p>
            <a:pPr marL="0" lvl="0" indent="449263">
              <a:buNone/>
            </a:pPr>
            <a:r>
              <a:rPr lang="tr-TR" altLang="tr-TR" sz="2000" dirty="0">
                <a:latin typeface="Tahoma" panose="020B0604030504040204" pitchFamily="34" charset="0"/>
                <a:ea typeface="Tahoma" panose="020B0604030504040204" pitchFamily="34" charset="0"/>
                <a:cs typeface="Tahoma" panose="020B0604030504040204" pitchFamily="34" charset="0"/>
              </a:rPr>
              <a:t>7</a:t>
            </a:r>
            <a:r>
              <a:rPr lang="tr-TR" altLang="tr-TR" sz="2000" dirty="0" smtClean="0">
                <a:latin typeface="Tahoma" panose="020B0604030504040204" pitchFamily="34" charset="0"/>
                <a:ea typeface="Tahoma" panose="020B0604030504040204" pitchFamily="34" charset="0"/>
                <a:cs typeface="Tahoma" panose="020B0604030504040204" pitchFamily="34" charset="0"/>
              </a:rPr>
              <a:t>-Atıf Yapılan Standartlar</a:t>
            </a:r>
            <a:endParaRPr lang="tr-TR" altLang="tr-TR" sz="2000" dirty="0">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6834188" algn="r"/>
              </a:tabLst>
            </a:pPr>
            <a:endParaRPr kumimoji="0" lang="tr-TR" altLang="tr-TR" sz="20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6834188" algn="r"/>
              </a:tabLst>
            </a:pPr>
            <a:endParaRPr lang="tr-TR" altLang="tr-TR" sz="2000" dirty="0">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6834188" algn="r"/>
              </a:tabLst>
            </a:pPr>
            <a:endParaRPr kumimoji="0" lang="tr-TR" altLang="tr-TR" sz="20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6834188" algn="r"/>
              </a:tabLst>
            </a:pPr>
            <a:endParaRPr lang="tr-TR" altLang="tr-TR" sz="2000" dirty="0">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6834188" algn="r"/>
              </a:tabLst>
            </a:pPr>
            <a:endParaRPr kumimoji="0" lang="tr-TR" altLang="tr-TR" sz="20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6834188" algn="r"/>
              </a:tabLst>
            </a:pPr>
            <a:endParaRPr lang="tr-TR" altLang="tr-TR" sz="2000" dirty="0">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6834188" algn="r"/>
              </a:tabLst>
            </a:pPr>
            <a:endParaRPr kumimoji="0" lang="tr-TR" altLang="tr-TR" sz="20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6834188" algn="r"/>
              </a:tabLst>
            </a:pPr>
            <a:endParaRPr lang="tr-TR" altLang="tr-TR" sz="2000" dirty="0">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6834188" algn="r"/>
              </a:tabLst>
            </a:pPr>
            <a:endParaRPr kumimoji="0" lang="tr-TR" altLang="tr-TR" sz="2000" b="0" i="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endParaRPr>
          </a:p>
        </p:txBody>
      </p:sp>
      <p:sp>
        <p:nvSpPr>
          <p:cNvPr id="11" name="TextBox 8"/>
          <p:cNvSpPr txBox="1"/>
          <p:nvPr/>
        </p:nvSpPr>
        <p:spPr>
          <a:xfrm>
            <a:off x="76200" y="5795131"/>
            <a:ext cx="9144000" cy="369332"/>
          </a:xfrm>
          <a:prstGeom prst="rect">
            <a:avLst/>
          </a:prstGeom>
          <a:noFill/>
        </p:spPr>
        <p:txBody>
          <a:bodyPr wrap="square" rtlCol="0">
            <a:spAutoFit/>
          </a:bodyPr>
          <a:lstStyle/>
          <a:p>
            <a:r>
              <a:rPr lang="tr-TR" sz="9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Doküman içeriğin telif hakları, </a:t>
            </a:r>
            <a:r>
              <a:rPr lang="tr-TR" sz="9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Turaş</a:t>
            </a:r>
            <a:r>
              <a:rPr lang="tr-TR" sz="9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Gaz Armatürleri </a:t>
            </a:r>
            <a:r>
              <a:rPr lang="tr-TR" sz="90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A.Ş.’ye</a:t>
            </a:r>
            <a:r>
              <a:rPr lang="tr-TR" sz="9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aittir. Doküman, ticari Kullanım ve dağıtım amacı ile kopyalanamaz, değiştirilemez veya başka bir alanda kullanılamaz. Bu dokümanın herhangi bir kısmının izinsiz çoğaltılması, kopyalanması veya kullanımı kesinlikle yasaktır.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8686800" cy="4114800"/>
          </a:xfrm>
        </p:spPr>
        <p:txBody>
          <a:bodyPr>
            <a:normAutofit/>
          </a:bodyPr>
          <a:lstStyle/>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	Değerli </a:t>
            </a:r>
            <a:r>
              <a:rPr lang="tr-TR" sz="1600" dirty="0">
                <a:latin typeface="Tahoma" panose="020B0604030504040204" pitchFamily="34" charset="0"/>
                <a:ea typeface="Tahoma" panose="020B0604030504040204" pitchFamily="34" charset="0"/>
                <a:cs typeface="Tahoma" panose="020B0604030504040204" pitchFamily="34" charset="0"/>
              </a:rPr>
              <a:t>Müşterimiz</a:t>
            </a:r>
            <a:r>
              <a:rPr lang="tr-TR" sz="1600" dirty="0" smtClean="0">
                <a:latin typeface="Tahoma" panose="020B0604030504040204" pitchFamily="34" charset="0"/>
                <a:ea typeface="Tahoma" panose="020B0604030504040204" pitchFamily="34" charset="0"/>
                <a:cs typeface="Tahoma" panose="020B0604030504040204" pitchFamily="34" charset="0"/>
              </a:rPr>
              <a:t>,</a:t>
            </a: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	Ürününüzün </a:t>
            </a:r>
            <a:r>
              <a:rPr lang="tr-TR" sz="1600" dirty="0">
                <a:latin typeface="Tahoma" panose="020B0604030504040204" pitchFamily="34" charset="0"/>
                <a:ea typeface="Tahoma" panose="020B0604030504040204" pitchFamily="34" charset="0"/>
                <a:cs typeface="Tahoma" panose="020B0604030504040204" pitchFamily="34" charset="0"/>
              </a:rPr>
              <a:t>size uzun süre hizmet edebilmesi için lütfen bu kullanım kılavuzunu dikkatlice okuyunuz ve gereksinim duyduğunuzda tekrar başvurmak için saklayınız. </a:t>
            </a:r>
          </a:p>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	Bu </a:t>
            </a:r>
            <a:r>
              <a:rPr lang="tr-TR" sz="1600" dirty="0">
                <a:latin typeface="Tahoma" panose="020B0604030504040204" pitchFamily="34" charset="0"/>
                <a:ea typeface="Tahoma" panose="020B0604030504040204" pitchFamily="34" charset="0"/>
                <a:cs typeface="Tahoma" panose="020B0604030504040204" pitchFamily="34" charset="0"/>
              </a:rPr>
              <a:t>doküman, kullanmakta olduğunuz tam boy fırın beklerinin yanış kontrolünü sağlayan gaz musluklarının kullanımı ve dikkat edilmesi gereken hususları içermektedir.  </a:t>
            </a:r>
          </a:p>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	Gaz </a:t>
            </a:r>
            <a:r>
              <a:rPr lang="tr-TR" sz="1600" dirty="0">
                <a:latin typeface="Tahoma" panose="020B0604030504040204" pitchFamily="34" charset="0"/>
                <a:ea typeface="Tahoma" panose="020B0604030504040204" pitchFamily="34" charset="0"/>
                <a:cs typeface="Tahoma" panose="020B0604030504040204" pitchFamily="34" charset="0"/>
              </a:rPr>
              <a:t>muslukları, gaz ile çalışan hassas parçalar olduğundan, bu dokümanın dikkatli bir şekilde incelenmesi gerekmektedir</a:t>
            </a:r>
            <a:r>
              <a:rPr lang="tr-TR" sz="1600" dirty="0" smtClean="0">
                <a:latin typeface="Tahoma" panose="020B0604030504040204" pitchFamily="34" charset="0"/>
                <a:ea typeface="Tahoma" panose="020B0604030504040204" pitchFamily="34" charset="0"/>
                <a:cs typeface="Tahoma" panose="020B0604030504040204" pitchFamily="34" charset="0"/>
              </a:rPr>
              <a:t>.</a:t>
            </a:r>
          </a:p>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	Sonucunda </a:t>
            </a:r>
            <a:r>
              <a:rPr lang="tr-TR" sz="1600" dirty="0">
                <a:latin typeface="Tahoma" panose="020B0604030504040204" pitchFamily="34" charset="0"/>
                <a:ea typeface="Tahoma" panose="020B0604030504040204" pitchFamily="34" charset="0"/>
                <a:cs typeface="Tahoma" panose="020B0604030504040204" pitchFamily="34" charset="0"/>
              </a:rPr>
              <a:t>oluşabilecek hayati riskler önlenecek ve gerek musluğun gerek ise ocağınızın kullanım ömrünün uzun sürmesi sağlanacaktır.</a:t>
            </a: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914400"/>
            <a:ext cx="9144000" cy="584775"/>
          </a:xfrm>
          <a:prstGeom prst="rect">
            <a:avLst/>
          </a:prstGeom>
          <a:noFill/>
        </p:spPr>
        <p:txBody>
          <a:bodyPr wrap="square" rtlCol="0">
            <a:spAutoFit/>
          </a:bodyPr>
          <a:lstStyle/>
          <a:p>
            <a:r>
              <a:rPr lang="tr-TR" sz="3200" dirty="0" smtClean="0">
                <a:solidFill>
                  <a:srgbClr val="01BCFF"/>
                </a:solidFill>
                <a:latin typeface="Tahoma" panose="020B0604030504040204" pitchFamily="34" charset="0"/>
                <a:ea typeface="Tahoma" panose="020B0604030504040204" pitchFamily="34" charset="0"/>
                <a:cs typeface="Tahoma" panose="020B0604030504040204" pitchFamily="34" charset="0"/>
              </a:rPr>
              <a:t>1- Önsöz</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4</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96805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914" y="1654668"/>
            <a:ext cx="8746172" cy="3962400"/>
          </a:xfrm>
        </p:spPr>
        <p:txBody>
          <a:bodyPr>
            <a:normAutofit/>
          </a:bodyPr>
          <a:lstStyle/>
          <a:p>
            <a:pPr marL="285750" indent="-285750">
              <a:buFont typeface="Wingdings" panose="05000000000000000000" pitchFamily="2" charset="2"/>
              <a:buChar char="Ø"/>
            </a:pPr>
            <a:r>
              <a:rPr lang="tr-TR" sz="1600" dirty="0">
                <a:latin typeface="Tahoma" panose="020B0604030504040204" pitchFamily="34" charset="0"/>
                <a:ea typeface="Tahoma" panose="020B0604030504040204" pitchFamily="34" charset="0"/>
                <a:cs typeface="Tahoma" panose="020B0604030504040204" pitchFamily="34" charset="0"/>
              </a:rPr>
              <a:t>Tedarik etmiş olduğunuz </a:t>
            </a:r>
            <a:r>
              <a:rPr lang="tr-TR" sz="1600" dirty="0" smtClean="0">
                <a:latin typeface="Tahoma" panose="020B0604030504040204" pitchFamily="34" charset="0"/>
                <a:ea typeface="Tahoma" panose="020B0604030504040204" pitchFamily="34" charset="0"/>
                <a:cs typeface="Tahoma" panose="020B0604030504040204" pitchFamily="34" charset="0"/>
              </a:rPr>
              <a:t>gaz musluğu, evsel pişirici </a:t>
            </a:r>
            <a:r>
              <a:rPr lang="tr-TR" sz="1600" dirty="0">
                <a:latin typeface="Tahoma" panose="020B0604030504040204" pitchFamily="34" charset="0"/>
                <a:ea typeface="Tahoma" panose="020B0604030504040204" pitchFamily="34" charset="0"/>
                <a:cs typeface="Tahoma" panose="020B0604030504040204" pitchFamily="34" charset="0"/>
              </a:rPr>
              <a:t>fırın ve ocaklarda doğalgaz ve </a:t>
            </a:r>
            <a:r>
              <a:rPr lang="tr-TR" sz="1600" dirty="0" err="1">
                <a:latin typeface="Tahoma" panose="020B0604030504040204" pitchFamily="34" charset="0"/>
                <a:ea typeface="Tahoma" panose="020B0604030504040204" pitchFamily="34" charset="0"/>
                <a:cs typeface="Tahoma" panose="020B0604030504040204" pitchFamily="34" charset="0"/>
              </a:rPr>
              <a:t>lpg</a:t>
            </a:r>
            <a:r>
              <a:rPr lang="tr-TR" sz="1600" dirty="0">
                <a:latin typeface="Tahoma" panose="020B0604030504040204" pitchFamily="34" charset="0"/>
                <a:ea typeface="Tahoma" panose="020B0604030504040204" pitchFamily="34" charset="0"/>
                <a:cs typeface="Tahoma" panose="020B0604030504040204" pitchFamily="34" charset="0"/>
              </a:rPr>
              <a:t> ile çalışabilen, gazın </a:t>
            </a:r>
            <a:r>
              <a:rPr lang="tr-TR" sz="1600" dirty="0" smtClean="0">
                <a:latin typeface="Tahoma" panose="020B0604030504040204" pitchFamily="34" charset="0"/>
                <a:ea typeface="Tahoma" panose="020B0604030504040204" pitchFamily="34" charset="0"/>
                <a:cs typeface="Tahoma" panose="020B0604030504040204" pitchFamily="34" charset="0"/>
              </a:rPr>
              <a:t>yakıcı </a:t>
            </a:r>
            <a:r>
              <a:rPr lang="tr-TR" sz="1600" dirty="0">
                <a:latin typeface="Tahoma" panose="020B0604030504040204" pitchFamily="34" charset="0"/>
                <a:ea typeface="Tahoma" panose="020B0604030504040204" pitchFamily="34" charset="0"/>
                <a:cs typeface="Tahoma" panose="020B0604030504040204" pitchFamily="34" charset="0"/>
              </a:rPr>
              <a:t>kafalara ulaşmasını sağlamada, açma-kısma-kapama işlevlerini yerine </a:t>
            </a:r>
            <a:r>
              <a:rPr lang="tr-TR" sz="1600" dirty="0" smtClean="0">
                <a:latin typeface="Tahoma" panose="020B0604030504040204" pitchFamily="34" charset="0"/>
                <a:ea typeface="Tahoma" panose="020B0604030504040204" pitchFamily="34" charset="0"/>
                <a:cs typeface="Tahoma" panose="020B0604030504040204" pitchFamily="34" charset="0"/>
              </a:rPr>
              <a:t>getirmekte kullanılmaktadır</a:t>
            </a:r>
            <a:r>
              <a:rPr lang="tr-TR" sz="1600" dirty="0">
                <a:latin typeface="Tahoma" panose="020B0604030504040204" pitchFamily="34" charset="0"/>
                <a:ea typeface="Tahoma" panose="020B0604030504040204" pitchFamily="34" charset="0"/>
                <a:cs typeface="Tahoma" panose="020B0604030504040204" pitchFamily="34" charset="0"/>
              </a:rPr>
              <a:t>. </a:t>
            </a:r>
          </a:p>
          <a:p>
            <a:pPr marL="285750" indent="-285750">
              <a:buFont typeface="Wingdings" panose="05000000000000000000" pitchFamily="2" charset="2"/>
              <a:buChar char="Ø"/>
            </a:pPr>
            <a:endParaRPr lang="tr-TR" sz="2400" dirty="0">
              <a:latin typeface="Tahoma" pitchFamily="34" charset="0"/>
              <a:ea typeface="Tahoma" pitchFamily="34" charset="0"/>
              <a:cs typeface="Tahoma"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982734"/>
            <a:ext cx="9144000" cy="584775"/>
          </a:xfrm>
          <a:prstGeom prst="rect">
            <a:avLst/>
          </a:prstGeom>
          <a:noFill/>
        </p:spPr>
        <p:txBody>
          <a:bodyPr wrap="square" rtlCol="0">
            <a:spAutoFit/>
          </a:bodyPr>
          <a:lstStyle/>
          <a:p>
            <a:r>
              <a:rPr lang="tr-TR" sz="3200" dirty="0" smtClean="0">
                <a:solidFill>
                  <a:srgbClr val="01BCFF"/>
                </a:solidFill>
                <a:latin typeface="Tahoma" panose="020B0604030504040204" pitchFamily="34" charset="0"/>
                <a:ea typeface="Tahoma" panose="020B0604030504040204" pitchFamily="34" charset="0"/>
                <a:cs typeface="Tahoma" panose="020B0604030504040204" pitchFamily="34" charset="0"/>
              </a:rPr>
              <a:t>2- Musluğun Kullanım Amacı </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5</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3803" y="2743200"/>
            <a:ext cx="4218794" cy="2730466"/>
          </a:xfrm>
          <a:prstGeom prst="rect">
            <a:avLst/>
          </a:prstGeom>
        </p:spPr>
      </p:pic>
      <p:pic>
        <p:nvPicPr>
          <p:cNvPr id="4" name="Resi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2852091"/>
            <a:ext cx="3589594" cy="2819400"/>
          </a:xfrm>
          <a:prstGeom prst="rect">
            <a:avLst/>
          </a:prstGeom>
        </p:spPr>
      </p:pic>
    </p:spTree>
    <p:extLst>
      <p:ext uri="{BB962C8B-B14F-4D97-AF65-F5344CB8AC3E}">
        <p14:creationId xmlns:p14="http://schemas.microsoft.com/office/powerpoint/2010/main" val="4283422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8945086" cy="4713513"/>
          </a:xfrm>
        </p:spPr>
        <p:txBody>
          <a:bodyPr>
            <a:normAutofit/>
          </a:bodyPr>
          <a:lstStyle/>
          <a:p>
            <a:r>
              <a:rPr lang="tr-TR" sz="1600" dirty="0" smtClean="0">
                <a:latin typeface="Tahoma" panose="020B0604030504040204" pitchFamily="34" charset="0"/>
                <a:ea typeface="Tahoma" panose="020B0604030504040204" pitchFamily="34" charset="0"/>
                <a:cs typeface="Tahoma" panose="020B0604030504040204" pitchFamily="34" charset="0"/>
              </a:rPr>
              <a:t>Kullanım </a:t>
            </a:r>
            <a:r>
              <a:rPr lang="tr-TR" sz="1600" dirty="0">
                <a:latin typeface="Tahoma" panose="020B0604030504040204" pitchFamily="34" charset="0"/>
                <a:ea typeface="Tahoma" panose="020B0604030504040204" pitchFamily="34" charset="0"/>
                <a:cs typeface="Tahoma" panose="020B0604030504040204" pitchFamily="34" charset="0"/>
              </a:rPr>
              <a:t>Alanı		</a:t>
            </a:r>
            <a:r>
              <a:rPr lang="tr-TR" sz="1600" dirty="0" smtClean="0">
                <a:latin typeface="Tahoma" panose="020B0604030504040204" pitchFamily="34" charset="0"/>
                <a:ea typeface="Tahoma" panose="020B0604030504040204" pitchFamily="34" charset="0"/>
                <a:cs typeface="Tahoma" panose="020B0604030504040204" pitchFamily="34" charset="0"/>
              </a:rPr>
              <a:t>	: Fırınlar</a:t>
            </a:r>
            <a:endParaRPr lang="tr-TR" sz="1600" dirty="0">
              <a:latin typeface="Tahoma" panose="020B0604030504040204" pitchFamily="34" charset="0"/>
              <a:ea typeface="Tahoma" panose="020B0604030504040204" pitchFamily="34" charset="0"/>
              <a:cs typeface="Tahoma" panose="020B0604030504040204" pitchFamily="34" charset="0"/>
            </a:endParaRPr>
          </a:p>
          <a:p>
            <a:r>
              <a:rPr lang="tr-TR" sz="1600" dirty="0" smtClean="0">
                <a:latin typeface="Tahoma" panose="020B0604030504040204" pitchFamily="34" charset="0"/>
                <a:ea typeface="Tahoma" panose="020B0604030504040204" pitchFamily="34" charset="0"/>
                <a:cs typeface="Tahoma" panose="020B0604030504040204" pitchFamily="34" charset="0"/>
              </a:rPr>
              <a:t>Gazlar</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 LPG </a:t>
            </a:r>
            <a:r>
              <a:rPr lang="tr-TR" sz="1600" dirty="0">
                <a:latin typeface="Tahoma" panose="020B0604030504040204" pitchFamily="34" charset="0"/>
                <a:ea typeface="Tahoma" panose="020B0604030504040204" pitchFamily="34" charset="0"/>
                <a:cs typeface="Tahoma" panose="020B0604030504040204" pitchFamily="34" charset="0"/>
              </a:rPr>
              <a:t>ve NG</a:t>
            </a:r>
          </a:p>
          <a:p>
            <a:r>
              <a:rPr lang="tr-TR" sz="1600" dirty="0" smtClean="0">
                <a:latin typeface="Tahoma" panose="020B0604030504040204" pitchFamily="34" charset="0"/>
                <a:ea typeface="Tahoma" panose="020B0604030504040204" pitchFamily="34" charset="0"/>
                <a:cs typeface="Tahoma" panose="020B0604030504040204" pitchFamily="34" charset="0"/>
              </a:rPr>
              <a:t>Malzeme</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Pirinç</a:t>
            </a:r>
          </a:p>
          <a:p>
            <a:r>
              <a:rPr lang="tr-TR" sz="1600" dirty="0" smtClean="0">
                <a:latin typeface="Tahoma" panose="020B0604030504040204" pitchFamily="34" charset="0"/>
                <a:ea typeface="Tahoma" panose="020B0604030504040204" pitchFamily="34" charset="0"/>
                <a:cs typeface="Tahoma" panose="020B0604030504040204" pitchFamily="34" charset="0"/>
              </a:rPr>
              <a:t>Kontrol Tipler</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a:t>
            </a:r>
            <a:r>
              <a:rPr lang="tr-TR" sz="1600" dirty="0">
                <a:latin typeface="Tahoma" panose="020B0604030504040204" pitchFamily="34" charset="0"/>
                <a:ea typeface="Tahoma" panose="020B0604030504040204" pitchFamily="34" charset="0"/>
                <a:cs typeface="Tahoma" panose="020B0604030504040204" pitchFamily="34" charset="0"/>
              </a:rPr>
              <a:t>Debi değeri, </a:t>
            </a:r>
            <a:r>
              <a:rPr lang="tr-TR" sz="1600" dirty="0" err="1">
                <a:latin typeface="Tahoma" panose="020B0604030504040204" pitchFamily="34" charset="0"/>
                <a:ea typeface="Tahoma" panose="020B0604030504040204" pitchFamily="34" charset="0"/>
                <a:cs typeface="Tahoma" panose="020B0604030504040204" pitchFamily="34" charset="0"/>
              </a:rPr>
              <a:t>magnet</a:t>
            </a:r>
            <a:r>
              <a:rPr lang="tr-TR" sz="1600" dirty="0">
                <a:latin typeface="Tahoma" panose="020B0604030504040204" pitchFamily="34" charset="0"/>
                <a:ea typeface="Tahoma" panose="020B0604030504040204" pitchFamily="34" charset="0"/>
                <a:cs typeface="Tahoma" panose="020B0604030504040204" pitchFamily="34" charset="0"/>
              </a:rPr>
              <a:t>, dönme </a:t>
            </a:r>
            <a:r>
              <a:rPr lang="tr-TR" sz="1600" dirty="0" err="1">
                <a:latin typeface="Tahoma" panose="020B0604030504040204" pitchFamily="34" charset="0"/>
                <a:ea typeface="Tahoma" panose="020B0604030504040204" pitchFamily="34" charset="0"/>
                <a:cs typeface="Tahoma" panose="020B0604030504040204" pitchFamily="34" charset="0"/>
              </a:rPr>
              <a:t>torku</a:t>
            </a:r>
            <a:r>
              <a:rPr lang="tr-TR" sz="1600" dirty="0">
                <a:latin typeface="Tahoma" panose="020B0604030504040204" pitchFamily="34" charset="0"/>
                <a:ea typeface="Tahoma" panose="020B0604030504040204" pitchFamily="34" charset="0"/>
                <a:cs typeface="Tahoma" panose="020B0604030504040204" pitchFamily="34" charset="0"/>
              </a:rPr>
              <a:t> ve kaçak</a:t>
            </a:r>
          </a:p>
          <a:p>
            <a:r>
              <a:rPr lang="tr-TR" sz="1600" dirty="0" smtClean="0">
                <a:latin typeface="Tahoma" panose="020B0604030504040204" pitchFamily="34" charset="0"/>
                <a:ea typeface="Tahoma" panose="020B0604030504040204" pitchFamily="34" charset="0"/>
                <a:cs typeface="Tahoma" panose="020B0604030504040204" pitchFamily="34" charset="0"/>
              </a:rPr>
              <a:t>Kaçak </a:t>
            </a:r>
            <a:r>
              <a:rPr lang="tr-TR" sz="1600" dirty="0">
                <a:latin typeface="Tahoma" panose="020B0604030504040204" pitchFamily="34" charset="0"/>
                <a:ea typeface="Tahoma" panose="020B0604030504040204" pitchFamily="34" charset="0"/>
                <a:cs typeface="Tahoma" panose="020B0604030504040204" pitchFamily="34" charset="0"/>
              </a:rPr>
              <a:t>Testi Basıncı		</a:t>
            </a:r>
            <a:r>
              <a:rPr lang="tr-TR" sz="1600" dirty="0" smtClean="0">
                <a:latin typeface="Tahoma" panose="020B0604030504040204" pitchFamily="34" charset="0"/>
                <a:ea typeface="Tahoma" panose="020B0604030504040204" pitchFamily="34" charset="0"/>
                <a:cs typeface="Tahoma" panose="020B0604030504040204" pitchFamily="34" charset="0"/>
              </a:rPr>
              <a:t>: 150 </a:t>
            </a:r>
            <a:r>
              <a:rPr lang="tr-TR" sz="1600" dirty="0" err="1">
                <a:latin typeface="Tahoma" panose="020B0604030504040204" pitchFamily="34" charset="0"/>
                <a:ea typeface="Tahoma" panose="020B0604030504040204" pitchFamily="34" charset="0"/>
                <a:cs typeface="Tahoma" panose="020B0604030504040204" pitchFamily="34" charset="0"/>
              </a:rPr>
              <a:t>mbar</a:t>
            </a:r>
            <a:endParaRPr lang="tr-TR" sz="1600" dirty="0">
              <a:latin typeface="Tahoma" panose="020B0604030504040204" pitchFamily="34" charset="0"/>
              <a:ea typeface="Tahoma" panose="020B0604030504040204" pitchFamily="34" charset="0"/>
              <a:cs typeface="Tahoma" panose="020B0604030504040204" pitchFamily="34" charset="0"/>
            </a:endParaRPr>
          </a:p>
          <a:p>
            <a:r>
              <a:rPr lang="tr-TR" sz="1600" dirty="0" smtClean="0">
                <a:latin typeface="Tahoma" panose="020B0604030504040204" pitchFamily="34" charset="0"/>
                <a:ea typeface="Tahoma" panose="020B0604030504040204" pitchFamily="34" charset="0"/>
                <a:cs typeface="Tahoma" panose="020B0604030504040204" pitchFamily="34" charset="0"/>
              </a:rPr>
              <a:t>Maksimum basınç</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65 </a:t>
            </a:r>
            <a:r>
              <a:rPr lang="tr-TR" sz="1600" dirty="0" err="1">
                <a:latin typeface="Tahoma" panose="020B0604030504040204" pitchFamily="34" charset="0"/>
                <a:ea typeface="Tahoma" panose="020B0604030504040204" pitchFamily="34" charset="0"/>
                <a:cs typeface="Tahoma" panose="020B0604030504040204" pitchFamily="34" charset="0"/>
              </a:rPr>
              <a:t>mbar</a:t>
            </a:r>
            <a:r>
              <a:rPr lang="tr-TR" sz="1600" dirty="0">
                <a:latin typeface="Tahoma" panose="020B0604030504040204" pitchFamily="34" charset="0"/>
                <a:ea typeface="Tahoma" panose="020B0604030504040204" pitchFamily="34" charset="0"/>
                <a:cs typeface="Tahoma" panose="020B0604030504040204" pitchFamily="34" charset="0"/>
              </a:rPr>
              <a:t> – ½ </a:t>
            </a:r>
            <a:r>
              <a:rPr lang="tr-TR" sz="1600" dirty="0" err="1">
                <a:latin typeface="Tahoma" panose="020B0604030504040204" pitchFamily="34" charset="0"/>
                <a:ea typeface="Tahoma" panose="020B0604030504040204" pitchFamily="34" charset="0"/>
                <a:cs typeface="Tahoma" panose="020B0604030504040204" pitchFamily="34" charset="0"/>
              </a:rPr>
              <a:t>psi</a:t>
            </a:r>
            <a:endParaRPr lang="tr-TR" sz="1600" dirty="0">
              <a:latin typeface="Tahoma" panose="020B0604030504040204" pitchFamily="34" charset="0"/>
              <a:ea typeface="Tahoma" panose="020B0604030504040204" pitchFamily="34" charset="0"/>
              <a:cs typeface="Tahoma" panose="020B0604030504040204" pitchFamily="34" charset="0"/>
            </a:endParaRPr>
          </a:p>
          <a:p>
            <a:r>
              <a:rPr lang="tr-TR" sz="1600" dirty="0" smtClean="0">
                <a:latin typeface="Tahoma" panose="020B0604030504040204" pitchFamily="34" charset="0"/>
                <a:ea typeface="Tahoma" panose="020B0604030504040204" pitchFamily="34" charset="0"/>
                <a:cs typeface="Tahoma" panose="020B0604030504040204" pitchFamily="34" charset="0"/>
              </a:rPr>
              <a:t>Maksimum </a:t>
            </a:r>
            <a:r>
              <a:rPr lang="tr-TR" sz="1600" dirty="0">
                <a:latin typeface="Tahoma" panose="020B0604030504040204" pitchFamily="34" charset="0"/>
                <a:ea typeface="Tahoma" panose="020B0604030504040204" pitchFamily="34" charset="0"/>
                <a:cs typeface="Tahoma" panose="020B0604030504040204" pitchFamily="34" charset="0"/>
              </a:rPr>
              <a:t>Sıcaklık		</a:t>
            </a:r>
            <a:r>
              <a:rPr lang="tr-TR" sz="1600" dirty="0" smtClean="0">
                <a:latin typeface="Tahoma" panose="020B0604030504040204" pitchFamily="34" charset="0"/>
                <a:ea typeface="Tahoma" panose="020B0604030504040204" pitchFamily="34" charset="0"/>
                <a:cs typeface="Tahoma" panose="020B0604030504040204" pitchFamily="34" charset="0"/>
              </a:rPr>
              <a:t>: 0°C </a:t>
            </a:r>
            <a:r>
              <a:rPr lang="tr-TR" sz="1600" dirty="0">
                <a:latin typeface="Tahoma" panose="020B0604030504040204" pitchFamily="34" charset="0"/>
                <a:ea typeface="Tahoma" panose="020B0604030504040204" pitchFamily="34" charset="0"/>
                <a:cs typeface="Tahoma" panose="020B0604030504040204" pitchFamily="34" charset="0"/>
              </a:rPr>
              <a:t>/ + 130°C</a:t>
            </a:r>
          </a:p>
          <a:p>
            <a:r>
              <a:rPr lang="tr-TR" sz="1600" dirty="0" smtClean="0">
                <a:latin typeface="Tahoma" panose="020B0604030504040204" pitchFamily="34" charset="0"/>
                <a:ea typeface="Tahoma" panose="020B0604030504040204" pitchFamily="34" charset="0"/>
                <a:cs typeface="Tahoma" panose="020B0604030504040204" pitchFamily="34" charset="0"/>
              </a:rPr>
              <a:t>Çalışma </a:t>
            </a:r>
            <a:r>
              <a:rPr lang="tr-TR" sz="1600" dirty="0">
                <a:latin typeface="Tahoma" panose="020B0604030504040204" pitchFamily="34" charset="0"/>
                <a:ea typeface="Tahoma" panose="020B0604030504040204" pitchFamily="34" charset="0"/>
                <a:cs typeface="Tahoma" panose="020B0604030504040204" pitchFamily="34" charset="0"/>
              </a:rPr>
              <a:t>Açıları		</a:t>
            </a:r>
            <a:r>
              <a:rPr lang="tr-TR" sz="1600" dirty="0" smtClean="0">
                <a:latin typeface="Tahoma" panose="020B0604030504040204" pitchFamily="34" charset="0"/>
                <a:ea typeface="Tahoma" panose="020B0604030504040204" pitchFamily="34" charset="0"/>
                <a:cs typeface="Tahoma" panose="020B0604030504040204" pitchFamily="34" charset="0"/>
              </a:rPr>
              <a:t>	: 0</a:t>
            </a:r>
            <a:r>
              <a:rPr lang="tr-TR" sz="1600" dirty="0">
                <a:latin typeface="Tahoma" panose="020B0604030504040204" pitchFamily="34" charset="0"/>
                <a:ea typeface="Tahoma" panose="020B0604030504040204" pitchFamily="34" charset="0"/>
                <a:cs typeface="Tahoma" panose="020B0604030504040204" pitchFamily="34" charset="0"/>
              </a:rPr>
              <a:t>° - 160° </a:t>
            </a:r>
            <a:r>
              <a:rPr lang="tr-TR" sz="1600" dirty="0" smtClean="0">
                <a:latin typeface="Tahoma" panose="020B0604030504040204" pitchFamily="34" charset="0"/>
                <a:ea typeface="Tahoma" panose="020B0604030504040204" pitchFamily="34" charset="0"/>
                <a:cs typeface="Tahoma" panose="020B0604030504040204" pitchFamily="34" charset="0"/>
              </a:rPr>
              <a:t>/ 0</a:t>
            </a:r>
            <a:r>
              <a:rPr lang="tr-TR" sz="1600" dirty="0">
                <a:latin typeface="Tahoma" panose="020B0604030504040204" pitchFamily="34" charset="0"/>
                <a:ea typeface="Tahoma" panose="020B0604030504040204" pitchFamily="34" charset="0"/>
                <a:cs typeface="Tahoma" panose="020B0604030504040204" pitchFamily="34" charset="0"/>
              </a:rPr>
              <a:t>° - 210</a:t>
            </a:r>
            <a:r>
              <a:rPr lang="tr-TR" sz="1600" dirty="0" smtClean="0">
                <a:latin typeface="Tahoma" panose="020B0604030504040204" pitchFamily="34" charset="0"/>
                <a:ea typeface="Tahoma" panose="020B0604030504040204" pitchFamily="34" charset="0"/>
                <a:cs typeface="Tahoma" panose="020B0604030504040204" pitchFamily="34" charset="0"/>
              </a:rPr>
              <a:t>°</a:t>
            </a:r>
          </a:p>
          <a:p>
            <a:r>
              <a:rPr lang="tr-TR" sz="1600" dirty="0" err="1">
                <a:latin typeface="Tahoma" panose="020B0604030504040204" pitchFamily="34" charset="0"/>
                <a:ea typeface="Tahoma" panose="020B0604030504040204" pitchFamily="34" charset="0"/>
                <a:cs typeface="Tahoma" panose="020B0604030504040204" pitchFamily="34" charset="0"/>
              </a:rPr>
              <a:t>Magnet</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Tipi:</a:t>
            </a: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	Hızlı </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110mA </a:t>
            </a:r>
            <a:r>
              <a:rPr lang="tr-TR" sz="1600" dirty="0">
                <a:latin typeface="Tahoma" panose="020B0604030504040204" pitchFamily="34" charset="0"/>
                <a:ea typeface="Tahoma" panose="020B0604030504040204" pitchFamily="34" charset="0"/>
                <a:cs typeface="Tahoma" panose="020B0604030504040204" pitchFamily="34" charset="0"/>
              </a:rPr>
              <a:t>/ 20mA</a:t>
            </a:r>
          </a:p>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	</a:t>
            </a:r>
            <a:r>
              <a:rPr lang="tr-TR" sz="1600" dirty="0" err="1" smtClean="0">
                <a:latin typeface="Tahoma" panose="020B0604030504040204" pitchFamily="34" charset="0"/>
                <a:ea typeface="Tahoma" panose="020B0604030504040204" pitchFamily="34" charset="0"/>
                <a:cs typeface="Tahoma" panose="020B0604030504040204" pitchFamily="34" charset="0"/>
              </a:rPr>
              <a:t>Eksenel</a:t>
            </a:r>
            <a:r>
              <a:rPr lang="tr-TR" sz="1600" dirty="0" smtClean="0">
                <a:latin typeface="Tahoma" panose="020B0604030504040204" pitchFamily="34" charset="0"/>
                <a:ea typeface="Tahoma" panose="020B0604030504040204" pitchFamily="34" charset="0"/>
                <a:cs typeface="Tahoma" panose="020B0604030504040204" pitchFamily="34" charset="0"/>
              </a:rPr>
              <a:t> </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110mA </a:t>
            </a:r>
            <a:r>
              <a:rPr lang="tr-TR" sz="1600" dirty="0">
                <a:latin typeface="Tahoma" panose="020B0604030504040204" pitchFamily="34" charset="0"/>
                <a:ea typeface="Tahoma" panose="020B0604030504040204" pitchFamily="34" charset="0"/>
                <a:cs typeface="Tahoma" panose="020B0604030504040204" pitchFamily="34" charset="0"/>
              </a:rPr>
              <a:t>/ 20mA-60mA /10mA</a:t>
            </a:r>
          </a:p>
          <a:p>
            <a:pPr marL="0" indent="0">
              <a:buNone/>
            </a:pPr>
            <a:r>
              <a:rPr lang="tr-TR" sz="1600" dirty="0" smtClean="0">
                <a:latin typeface="Tahoma" panose="020B0604030504040204" pitchFamily="34" charset="0"/>
                <a:ea typeface="Tahoma" panose="020B0604030504040204" pitchFamily="34" charset="0"/>
                <a:cs typeface="Tahoma" panose="020B0604030504040204" pitchFamily="34" charset="0"/>
              </a:rPr>
              <a:t>	Vidalı </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110mA </a:t>
            </a:r>
            <a:r>
              <a:rPr lang="tr-TR" sz="1600" dirty="0">
                <a:latin typeface="Tahoma" panose="020B0604030504040204" pitchFamily="34" charset="0"/>
                <a:ea typeface="Tahoma" panose="020B0604030504040204" pitchFamily="34" charset="0"/>
                <a:cs typeface="Tahoma" panose="020B0604030504040204" pitchFamily="34" charset="0"/>
              </a:rPr>
              <a:t>/ 20mA-60mA /10mA</a:t>
            </a:r>
          </a:p>
          <a:p>
            <a:r>
              <a:rPr lang="tr-TR" sz="1600" dirty="0" smtClean="0">
                <a:latin typeface="Tahoma" panose="020B0604030504040204" pitchFamily="34" charset="0"/>
                <a:ea typeface="Tahoma" panose="020B0604030504040204" pitchFamily="34" charset="0"/>
                <a:cs typeface="Tahoma" panose="020B0604030504040204" pitchFamily="34" charset="0"/>
              </a:rPr>
              <a:t>Açma-kapama </a:t>
            </a:r>
            <a:r>
              <a:rPr lang="tr-TR" sz="1600" dirty="0">
                <a:latin typeface="Tahoma" panose="020B0604030504040204" pitchFamily="34" charset="0"/>
                <a:ea typeface="Tahoma" panose="020B0604030504040204" pitchFamily="34" charset="0"/>
                <a:cs typeface="Tahoma" panose="020B0604030504040204" pitchFamily="34" charset="0"/>
              </a:rPr>
              <a:t>sistemi		</a:t>
            </a:r>
            <a:r>
              <a:rPr lang="tr-TR" sz="1600" dirty="0" smtClean="0">
                <a:latin typeface="Tahoma" panose="020B0604030504040204" pitchFamily="34" charset="0"/>
                <a:ea typeface="Tahoma" panose="020B0604030504040204" pitchFamily="34" charset="0"/>
                <a:cs typeface="Tahoma" panose="020B0604030504040204" pitchFamily="34" charset="0"/>
              </a:rPr>
              <a:t>: Gaz </a:t>
            </a:r>
            <a:r>
              <a:rPr lang="tr-TR" sz="1600" dirty="0">
                <a:latin typeface="Tahoma" panose="020B0604030504040204" pitchFamily="34" charset="0"/>
                <a:ea typeface="Tahoma" panose="020B0604030504040204" pitchFamily="34" charset="0"/>
                <a:cs typeface="Tahoma" panose="020B0604030504040204" pitchFamily="34" charset="0"/>
              </a:rPr>
              <a:t>muslukları saat yönünün tersine </a:t>
            </a:r>
            <a:r>
              <a:rPr lang="tr-TR" sz="1600" dirty="0" smtClean="0">
                <a:latin typeface="Tahoma" panose="020B0604030504040204" pitchFamily="34" charset="0"/>
                <a:ea typeface="Tahoma" panose="020B0604030504040204" pitchFamily="34" charset="0"/>
                <a:cs typeface="Tahoma" panose="020B0604030504040204" pitchFamily="34" charset="0"/>
              </a:rPr>
              <a:t>çalışır;</a:t>
            </a: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0</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kapalı</a:t>
            </a:r>
          </a:p>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90</a:t>
            </a:r>
            <a:r>
              <a:rPr lang="tr-TR" sz="1600" dirty="0">
                <a:latin typeface="Tahoma" panose="020B0604030504040204" pitchFamily="34" charset="0"/>
                <a:ea typeface="Tahoma" panose="020B0604030504040204" pitchFamily="34" charset="0"/>
                <a:cs typeface="Tahoma" panose="020B0604030504040204" pitchFamily="34" charset="0"/>
              </a:rPr>
              <a:t>° maksimum </a:t>
            </a:r>
            <a:r>
              <a:rPr lang="tr-TR" sz="1600" dirty="0" smtClean="0">
                <a:latin typeface="Tahoma" panose="020B0604030504040204" pitchFamily="34" charset="0"/>
                <a:ea typeface="Tahoma" panose="020B0604030504040204" pitchFamily="34" charset="0"/>
                <a:cs typeface="Tahoma" panose="020B0604030504040204" pitchFamily="34" charset="0"/>
              </a:rPr>
              <a:t>debi</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160</a:t>
            </a:r>
            <a:r>
              <a:rPr lang="tr-TR" sz="1600" dirty="0">
                <a:latin typeface="Tahoma" panose="020B0604030504040204" pitchFamily="34" charset="0"/>
                <a:ea typeface="Tahoma" panose="020B0604030504040204" pitchFamily="34" charset="0"/>
                <a:cs typeface="Tahoma" panose="020B0604030504040204" pitchFamily="34" charset="0"/>
              </a:rPr>
              <a:t>° veya 210° minimum debi</a:t>
            </a:r>
          </a:p>
          <a:p>
            <a:pPr marL="0" indent="0">
              <a:buNone/>
            </a:pPr>
            <a:endParaRPr lang="tr-TR" sz="1600" dirty="0"/>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1828800" lvl="4"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982734"/>
            <a:ext cx="9144000" cy="584775"/>
          </a:xfrm>
          <a:prstGeom prst="rect">
            <a:avLst/>
          </a:prstGeom>
          <a:noFill/>
        </p:spPr>
        <p:txBody>
          <a:bodyPr wrap="square" rtlCol="0">
            <a:spAutoFit/>
          </a:bodyPr>
          <a:lstStyle/>
          <a:p>
            <a:r>
              <a:rPr lang="tr-TR" sz="3200" dirty="0">
                <a:solidFill>
                  <a:srgbClr val="01BCFF"/>
                </a:solidFill>
                <a:latin typeface="Tahoma" panose="020B0604030504040204" pitchFamily="34" charset="0"/>
                <a:ea typeface="Tahoma" panose="020B0604030504040204" pitchFamily="34" charset="0"/>
                <a:cs typeface="Tahoma" panose="020B0604030504040204" pitchFamily="34" charset="0"/>
              </a:rPr>
              <a:t>3</a:t>
            </a:r>
            <a:r>
              <a:rPr lang="tr-TR" sz="3200" dirty="0" smtClean="0">
                <a:solidFill>
                  <a:srgbClr val="01BCFF"/>
                </a:solidFill>
                <a:latin typeface="Tahoma" panose="020B0604030504040204" pitchFamily="34" charset="0"/>
                <a:ea typeface="Tahoma" panose="020B0604030504040204" pitchFamily="34" charset="0"/>
                <a:cs typeface="Tahoma" panose="020B0604030504040204" pitchFamily="34" charset="0"/>
              </a:rPr>
              <a:t>- Teknik Özellikler</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6</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33849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8754"/>
            <a:ext cx="8945086" cy="4713513"/>
          </a:xfrm>
        </p:spPr>
        <p:txBody>
          <a:bodyPr>
            <a:normAutofit/>
          </a:bodyPr>
          <a:lstStyle/>
          <a:p>
            <a:pPr marL="0" indent="0">
              <a:buNone/>
            </a:pPr>
            <a:endParaRPr lang="tr-TR" sz="1600" dirty="0"/>
          </a:p>
          <a:p>
            <a:r>
              <a:rPr lang="tr-TR" sz="1600" dirty="0" smtClean="0">
                <a:latin typeface="Tahoma" panose="020B0604030504040204" pitchFamily="34" charset="0"/>
                <a:ea typeface="Tahoma" panose="020B0604030504040204" pitchFamily="34" charset="0"/>
                <a:cs typeface="Tahoma" panose="020B0604030504040204" pitchFamily="34" charset="0"/>
              </a:rPr>
              <a:t>Ateşleme</a:t>
            </a:r>
            <a:r>
              <a:rPr lang="tr-TR" sz="1600" dirty="0">
                <a:latin typeface="Tahoma" panose="020B0604030504040204" pitchFamily="34" charset="0"/>
                <a:ea typeface="Tahoma" panose="020B0604030504040204" pitchFamily="34" charset="0"/>
                <a:cs typeface="Tahoma" panose="020B0604030504040204" pitchFamily="34" charset="0"/>
              </a:rPr>
              <a:t>				:Döner veya basmalı tip </a:t>
            </a:r>
            <a:r>
              <a:rPr lang="tr-TR" sz="1600" dirty="0" err="1">
                <a:latin typeface="Tahoma" panose="020B0604030504040204" pitchFamily="34" charset="0"/>
                <a:ea typeface="Tahoma" panose="020B0604030504040204" pitchFamily="34" charset="0"/>
                <a:cs typeface="Tahoma" panose="020B0604030504040204" pitchFamily="34" charset="0"/>
              </a:rPr>
              <a:t>micro</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err="1">
                <a:latin typeface="Tahoma" panose="020B0604030504040204" pitchFamily="34" charset="0"/>
                <a:ea typeface="Tahoma" panose="020B0604030504040204" pitchFamily="34" charset="0"/>
                <a:cs typeface="Tahoma" panose="020B0604030504040204" pitchFamily="34" charset="0"/>
              </a:rPr>
              <a:t>switch</a:t>
            </a:r>
            <a:r>
              <a:rPr lang="tr-TR" sz="1600" dirty="0">
                <a:latin typeface="Tahoma" panose="020B0604030504040204" pitchFamily="34" charset="0"/>
                <a:ea typeface="Tahoma" panose="020B0604030504040204" pitchFamily="34" charset="0"/>
                <a:cs typeface="Tahoma" panose="020B0604030504040204" pitchFamily="34" charset="0"/>
              </a:rPr>
              <a:t>	</a:t>
            </a:r>
          </a:p>
          <a:p>
            <a:r>
              <a:rPr lang="tr-TR" sz="1600" dirty="0" err="1" smtClean="0">
                <a:latin typeface="Tahoma" panose="020B0604030504040204" pitchFamily="34" charset="0"/>
                <a:ea typeface="Tahoma" panose="020B0604030504040204" pitchFamily="34" charset="0"/>
                <a:cs typeface="Tahoma" panose="020B0604030504040204" pitchFamily="34" charset="0"/>
              </a:rPr>
              <a:t>By-pass</a:t>
            </a:r>
            <a:r>
              <a:rPr lang="tr-TR" sz="1600" dirty="0" smtClean="0">
                <a:latin typeface="Tahoma" panose="020B0604030504040204" pitchFamily="34" charset="0"/>
                <a:ea typeface="Tahoma" panose="020B0604030504040204" pitchFamily="34" charset="0"/>
                <a:cs typeface="Tahoma" panose="020B0604030504040204" pitchFamily="34" charset="0"/>
              </a:rPr>
              <a:t> </a:t>
            </a:r>
            <a:r>
              <a:rPr lang="tr-TR" sz="1600" dirty="0">
                <a:latin typeface="Tahoma" panose="020B0604030504040204" pitchFamily="34" charset="0"/>
                <a:ea typeface="Tahoma" panose="020B0604030504040204" pitchFamily="34" charset="0"/>
                <a:cs typeface="Tahoma" panose="020B0604030504040204" pitchFamily="34" charset="0"/>
              </a:rPr>
              <a:t>Vida </a:t>
            </a:r>
            <a:r>
              <a:rPr lang="tr-TR" sz="1600" dirty="0" smtClean="0">
                <a:latin typeface="Tahoma" panose="020B0604030504040204" pitchFamily="34" charset="0"/>
                <a:ea typeface="Tahoma" panose="020B0604030504040204" pitchFamily="34" charset="0"/>
                <a:cs typeface="Tahoma" panose="020B0604030504040204" pitchFamily="34" charset="0"/>
              </a:rPr>
              <a:t>Sıkma </a:t>
            </a:r>
            <a:r>
              <a:rPr lang="tr-TR" sz="1600" dirty="0" err="1" smtClean="0">
                <a:latin typeface="Tahoma" panose="020B0604030504040204" pitchFamily="34" charset="0"/>
                <a:ea typeface="Tahoma" panose="020B0604030504040204" pitchFamily="34" charset="0"/>
                <a:cs typeface="Tahoma" panose="020B0604030504040204" pitchFamily="34" charset="0"/>
              </a:rPr>
              <a:t>Torku</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a:t>
            </a:r>
            <a:r>
              <a:rPr lang="tr-TR" sz="1600" dirty="0">
                <a:latin typeface="Tahoma" panose="020B0604030504040204" pitchFamily="34" charset="0"/>
                <a:ea typeface="Tahoma" panose="020B0604030504040204" pitchFamily="34" charset="0"/>
                <a:cs typeface="Tahoma" panose="020B0604030504040204" pitchFamily="34" charset="0"/>
              </a:rPr>
              <a:t>0,4-0,7 </a:t>
            </a:r>
            <a:r>
              <a:rPr lang="tr-TR" sz="1600" dirty="0" smtClean="0">
                <a:latin typeface="Tahoma" panose="020B0604030504040204" pitchFamily="34" charset="0"/>
                <a:ea typeface="Tahoma" panose="020B0604030504040204" pitchFamily="34" charset="0"/>
                <a:cs typeface="Tahoma" panose="020B0604030504040204" pitchFamily="34" charset="0"/>
              </a:rPr>
              <a:t>N/m</a:t>
            </a:r>
            <a:endParaRPr lang="tr-TR" sz="1600" dirty="0">
              <a:latin typeface="Tahoma" panose="020B0604030504040204" pitchFamily="34" charset="0"/>
              <a:ea typeface="Tahoma" panose="020B0604030504040204" pitchFamily="34" charset="0"/>
              <a:cs typeface="Tahoma" panose="020B0604030504040204" pitchFamily="34" charset="0"/>
            </a:endParaRPr>
          </a:p>
          <a:p>
            <a:r>
              <a:rPr lang="tr-TR" sz="1600" dirty="0" smtClean="0">
                <a:latin typeface="Tahoma" panose="020B0604030504040204" pitchFamily="34" charset="0"/>
                <a:ea typeface="Tahoma" panose="020B0604030504040204" pitchFamily="34" charset="0"/>
                <a:cs typeface="Tahoma" panose="020B0604030504040204" pitchFamily="34" charset="0"/>
              </a:rPr>
              <a:t>Kapak </a:t>
            </a:r>
            <a:r>
              <a:rPr lang="tr-TR" sz="1600" dirty="0">
                <a:latin typeface="Tahoma" panose="020B0604030504040204" pitchFamily="34" charset="0"/>
                <a:ea typeface="Tahoma" panose="020B0604030504040204" pitchFamily="34" charset="0"/>
                <a:cs typeface="Tahoma" panose="020B0604030504040204" pitchFamily="34" charset="0"/>
              </a:rPr>
              <a:t>Vidası </a:t>
            </a:r>
            <a:r>
              <a:rPr lang="tr-TR" sz="1600" dirty="0" err="1">
                <a:latin typeface="Tahoma" panose="020B0604030504040204" pitchFamily="34" charset="0"/>
                <a:ea typeface="Tahoma" panose="020B0604030504040204" pitchFamily="34" charset="0"/>
                <a:cs typeface="Tahoma" panose="020B0604030504040204" pitchFamily="34" charset="0"/>
              </a:rPr>
              <a:t>Torku</a:t>
            </a:r>
            <a:r>
              <a:rPr lang="tr-TR" sz="1600" dirty="0">
                <a:latin typeface="Tahoma" panose="020B0604030504040204" pitchFamily="34" charset="0"/>
                <a:ea typeface="Tahoma" panose="020B0604030504040204" pitchFamily="34" charset="0"/>
                <a:cs typeface="Tahoma" panose="020B0604030504040204" pitchFamily="34" charset="0"/>
              </a:rPr>
              <a:t>			:0,7-1 </a:t>
            </a:r>
            <a:r>
              <a:rPr lang="tr-TR" sz="1600" dirty="0" smtClean="0">
                <a:latin typeface="Tahoma" panose="020B0604030504040204" pitchFamily="34" charset="0"/>
                <a:ea typeface="Tahoma" panose="020B0604030504040204" pitchFamily="34" charset="0"/>
                <a:cs typeface="Tahoma" panose="020B0604030504040204" pitchFamily="34" charset="0"/>
              </a:rPr>
              <a:t>N/m</a:t>
            </a:r>
          </a:p>
          <a:p>
            <a:r>
              <a:rPr lang="tr-TR" sz="1600" dirty="0" err="1">
                <a:latin typeface="Tahoma" panose="020B0604030504040204" pitchFamily="34" charset="0"/>
                <a:ea typeface="Tahoma" panose="020B0604030504040204" pitchFamily="34" charset="0"/>
                <a:cs typeface="Tahoma" panose="020B0604030504040204" pitchFamily="34" charset="0"/>
              </a:rPr>
              <a:t>Magnet</a:t>
            </a:r>
            <a:r>
              <a:rPr lang="tr-TR" sz="1600" dirty="0">
                <a:latin typeface="Tahoma" panose="020B0604030504040204" pitchFamily="34" charset="0"/>
                <a:ea typeface="Tahoma" panose="020B0604030504040204" pitchFamily="34" charset="0"/>
                <a:cs typeface="Tahoma" panose="020B0604030504040204" pitchFamily="34" charset="0"/>
              </a:rPr>
              <a:t> Rakoru Sıkma </a:t>
            </a:r>
            <a:r>
              <a:rPr lang="tr-TR" sz="1600" dirty="0" err="1">
                <a:latin typeface="Tahoma" panose="020B0604030504040204" pitchFamily="34" charset="0"/>
                <a:ea typeface="Tahoma" panose="020B0604030504040204" pitchFamily="34" charset="0"/>
                <a:cs typeface="Tahoma" panose="020B0604030504040204" pitchFamily="34" charset="0"/>
              </a:rPr>
              <a:t>Torku</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a:t>
            </a:r>
            <a:r>
              <a:rPr lang="tr-TR" sz="1600" dirty="0" err="1" smtClean="0">
                <a:latin typeface="Tahoma" panose="020B0604030504040204" pitchFamily="34" charset="0"/>
                <a:ea typeface="Tahoma" panose="020B0604030504040204" pitchFamily="34" charset="0"/>
                <a:cs typeface="Tahoma" panose="020B0604030504040204" pitchFamily="34" charset="0"/>
              </a:rPr>
              <a:t>max</a:t>
            </a:r>
            <a:r>
              <a:rPr lang="tr-TR" sz="1600" dirty="0">
                <a:latin typeface="Tahoma" panose="020B0604030504040204" pitchFamily="34" charset="0"/>
                <a:ea typeface="Tahoma" panose="020B0604030504040204" pitchFamily="34" charset="0"/>
                <a:cs typeface="Tahoma" panose="020B0604030504040204" pitchFamily="34" charset="0"/>
              </a:rPr>
              <a:t>. 12N/m 	</a:t>
            </a:r>
          </a:p>
          <a:p>
            <a:r>
              <a:rPr lang="tr-TR" sz="1600" dirty="0" smtClean="0">
                <a:latin typeface="Tahoma" panose="020B0604030504040204" pitchFamily="34" charset="0"/>
                <a:ea typeface="Tahoma" panose="020B0604030504040204" pitchFamily="34" charset="0"/>
                <a:cs typeface="Tahoma" panose="020B0604030504040204" pitchFamily="34" charset="0"/>
              </a:rPr>
              <a:t>Çocuk </a:t>
            </a:r>
            <a:r>
              <a:rPr lang="tr-TR" sz="1600" dirty="0">
                <a:latin typeface="Tahoma" panose="020B0604030504040204" pitchFamily="34" charset="0"/>
                <a:ea typeface="Tahoma" panose="020B0604030504040204" pitchFamily="34" charset="0"/>
                <a:cs typeface="Tahoma" panose="020B0604030504040204" pitchFamily="34" charset="0"/>
              </a:rPr>
              <a:t>kilidi </a:t>
            </a:r>
            <a:r>
              <a:rPr lang="tr-TR" sz="1600" dirty="0" err="1">
                <a:latin typeface="Tahoma" panose="020B0604030504040204" pitchFamily="34" charset="0"/>
                <a:ea typeface="Tahoma" panose="020B0604030504040204" pitchFamily="34" charset="0"/>
                <a:cs typeface="Tahoma" panose="020B0604030504040204" pitchFamily="34" charset="0"/>
              </a:rPr>
              <a:t>Torku</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a:t>
            </a:r>
            <a:r>
              <a:rPr lang="tr-TR" sz="1600" dirty="0" err="1">
                <a:latin typeface="Tahoma" panose="020B0604030504040204" pitchFamily="34" charset="0"/>
                <a:ea typeface="Tahoma" panose="020B0604030504040204" pitchFamily="34" charset="0"/>
                <a:cs typeface="Tahoma" panose="020B0604030504040204" pitchFamily="34" charset="0"/>
              </a:rPr>
              <a:t>max</a:t>
            </a:r>
            <a:r>
              <a:rPr lang="tr-TR" sz="1600" dirty="0">
                <a:latin typeface="Tahoma" panose="020B0604030504040204" pitchFamily="34" charset="0"/>
                <a:ea typeface="Tahoma" panose="020B0604030504040204" pitchFamily="34" charset="0"/>
                <a:cs typeface="Tahoma" panose="020B0604030504040204" pitchFamily="34" charset="0"/>
              </a:rPr>
              <a:t>. 1 </a:t>
            </a:r>
            <a:r>
              <a:rPr lang="tr-TR" sz="1600" dirty="0" smtClean="0">
                <a:latin typeface="Tahoma" panose="020B0604030504040204" pitchFamily="34" charset="0"/>
                <a:ea typeface="Tahoma" panose="020B0604030504040204" pitchFamily="34" charset="0"/>
                <a:cs typeface="Tahoma" panose="020B0604030504040204" pitchFamily="34" charset="0"/>
              </a:rPr>
              <a:t>N/m</a:t>
            </a:r>
            <a:r>
              <a:rPr lang="tr-TR" sz="1600" dirty="0">
                <a:latin typeface="Tahoma" panose="020B0604030504040204" pitchFamily="34" charset="0"/>
                <a:ea typeface="Tahoma" panose="020B0604030504040204" pitchFamily="34" charset="0"/>
                <a:cs typeface="Tahoma" panose="020B0604030504040204" pitchFamily="34" charset="0"/>
              </a:rPr>
              <a:t>	</a:t>
            </a:r>
          </a:p>
          <a:p>
            <a:r>
              <a:rPr lang="tr-TR" sz="1600" dirty="0" err="1" smtClean="0">
                <a:latin typeface="Tahoma" panose="020B0604030504040204" pitchFamily="34" charset="0"/>
                <a:ea typeface="Tahoma" panose="020B0604030504040204" pitchFamily="34" charset="0"/>
                <a:cs typeface="Tahoma" panose="020B0604030504040204" pitchFamily="34" charset="0"/>
              </a:rPr>
              <a:t>Flanş</a:t>
            </a:r>
            <a:r>
              <a:rPr lang="tr-TR" sz="1600" dirty="0" smtClean="0">
                <a:latin typeface="Tahoma" panose="020B0604030504040204" pitchFamily="34" charset="0"/>
                <a:ea typeface="Tahoma" panose="020B0604030504040204" pitchFamily="34" charset="0"/>
                <a:cs typeface="Tahoma" panose="020B0604030504040204" pitchFamily="34" charset="0"/>
              </a:rPr>
              <a:t> </a:t>
            </a:r>
            <a:r>
              <a:rPr lang="tr-TR" sz="1600" dirty="0">
                <a:latin typeface="Tahoma" panose="020B0604030504040204" pitchFamily="34" charset="0"/>
                <a:ea typeface="Tahoma" panose="020B0604030504040204" pitchFamily="34" charset="0"/>
                <a:cs typeface="Tahoma" panose="020B0604030504040204" pitchFamily="34" charset="0"/>
              </a:rPr>
              <a:t>Vidası </a:t>
            </a:r>
            <a:r>
              <a:rPr lang="tr-TR" sz="1600" dirty="0" err="1">
                <a:latin typeface="Tahoma" panose="020B0604030504040204" pitchFamily="34" charset="0"/>
                <a:ea typeface="Tahoma" panose="020B0604030504040204" pitchFamily="34" charset="0"/>
                <a:cs typeface="Tahoma" panose="020B0604030504040204" pitchFamily="34" charset="0"/>
              </a:rPr>
              <a:t>Torku</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a:t>
            </a:r>
            <a:r>
              <a:rPr lang="tr-TR" sz="1600" dirty="0" err="1">
                <a:latin typeface="Tahoma" panose="020B0604030504040204" pitchFamily="34" charset="0"/>
                <a:ea typeface="Tahoma" panose="020B0604030504040204" pitchFamily="34" charset="0"/>
                <a:cs typeface="Tahoma" panose="020B0604030504040204" pitchFamily="34" charset="0"/>
              </a:rPr>
              <a:t>max</a:t>
            </a:r>
            <a:r>
              <a:rPr lang="tr-TR" sz="1600" dirty="0">
                <a:latin typeface="Tahoma" panose="020B0604030504040204" pitchFamily="34" charset="0"/>
                <a:ea typeface="Tahoma" panose="020B0604030504040204" pitchFamily="34" charset="0"/>
                <a:cs typeface="Tahoma" panose="020B0604030504040204" pitchFamily="34" charset="0"/>
              </a:rPr>
              <a:t>. 1,5 </a:t>
            </a:r>
            <a:r>
              <a:rPr lang="tr-TR" sz="1600" dirty="0" smtClean="0">
                <a:latin typeface="Tahoma" panose="020B0604030504040204" pitchFamily="34" charset="0"/>
                <a:ea typeface="Tahoma" panose="020B0604030504040204" pitchFamily="34" charset="0"/>
                <a:cs typeface="Tahoma" panose="020B0604030504040204" pitchFamily="34" charset="0"/>
              </a:rPr>
              <a:t>N/m</a:t>
            </a:r>
            <a:endParaRPr lang="tr-TR" sz="1600" dirty="0">
              <a:latin typeface="Tahoma" panose="020B0604030504040204" pitchFamily="34" charset="0"/>
              <a:ea typeface="Tahoma" panose="020B0604030504040204" pitchFamily="34" charset="0"/>
              <a:cs typeface="Tahoma" panose="020B0604030504040204" pitchFamily="34" charset="0"/>
            </a:endParaRPr>
          </a:p>
          <a:p>
            <a:r>
              <a:rPr lang="tr-TR" sz="1600" dirty="0" smtClean="0">
                <a:latin typeface="Tahoma" panose="020B0604030504040204" pitchFamily="34" charset="0"/>
                <a:ea typeface="Tahoma" panose="020B0604030504040204" pitchFamily="34" charset="0"/>
                <a:cs typeface="Tahoma" panose="020B0604030504040204" pitchFamily="34" charset="0"/>
              </a:rPr>
              <a:t>Rakor </a:t>
            </a:r>
            <a:r>
              <a:rPr lang="tr-TR" sz="1600" dirty="0" err="1">
                <a:latin typeface="Tahoma" panose="020B0604030504040204" pitchFamily="34" charset="0"/>
                <a:ea typeface="Tahoma" panose="020B0604030504040204" pitchFamily="34" charset="0"/>
                <a:cs typeface="Tahoma" panose="020B0604030504040204" pitchFamily="34" charset="0"/>
              </a:rPr>
              <a:t>Torku</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	:</a:t>
            </a:r>
            <a:r>
              <a:rPr lang="tr-TR" sz="1600" dirty="0" err="1">
                <a:latin typeface="Tahoma" panose="020B0604030504040204" pitchFamily="34" charset="0"/>
                <a:ea typeface="Tahoma" panose="020B0604030504040204" pitchFamily="34" charset="0"/>
                <a:cs typeface="Tahoma" panose="020B0604030504040204" pitchFamily="34" charset="0"/>
              </a:rPr>
              <a:t>max</a:t>
            </a:r>
            <a:r>
              <a:rPr lang="tr-TR" sz="1600" dirty="0">
                <a:latin typeface="Tahoma" panose="020B0604030504040204" pitchFamily="34" charset="0"/>
                <a:ea typeface="Tahoma" panose="020B0604030504040204" pitchFamily="34" charset="0"/>
                <a:cs typeface="Tahoma" panose="020B0604030504040204" pitchFamily="34" charset="0"/>
              </a:rPr>
              <a:t>. 7 </a:t>
            </a:r>
            <a:r>
              <a:rPr lang="tr-TR" sz="1600" dirty="0" smtClean="0">
                <a:latin typeface="Tahoma" panose="020B0604030504040204" pitchFamily="34" charset="0"/>
                <a:ea typeface="Tahoma" panose="020B0604030504040204" pitchFamily="34" charset="0"/>
                <a:cs typeface="Tahoma" panose="020B0604030504040204" pitchFamily="34" charset="0"/>
              </a:rPr>
              <a:t>N/m</a:t>
            </a:r>
            <a:endParaRPr lang="tr-TR" sz="1600" dirty="0">
              <a:latin typeface="Tahoma" panose="020B0604030504040204" pitchFamily="34" charset="0"/>
              <a:ea typeface="Tahoma" panose="020B0604030504040204" pitchFamily="34" charset="0"/>
              <a:cs typeface="Tahoma" panose="020B0604030504040204" pitchFamily="34" charset="0"/>
            </a:endParaRPr>
          </a:p>
          <a:p>
            <a:r>
              <a:rPr lang="tr-TR" sz="1600" dirty="0" smtClean="0">
                <a:latin typeface="Tahoma" panose="020B0604030504040204" pitchFamily="34" charset="0"/>
                <a:ea typeface="Tahoma" panose="020B0604030504040204" pitchFamily="34" charset="0"/>
                <a:cs typeface="Tahoma" panose="020B0604030504040204" pitchFamily="34" charset="0"/>
              </a:rPr>
              <a:t>Valf </a:t>
            </a:r>
            <a:r>
              <a:rPr lang="tr-TR" sz="1600" dirty="0">
                <a:latin typeface="Tahoma" panose="020B0604030504040204" pitchFamily="34" charset="0"/>
                <a:ea typeface="Tahoma" panose="020B0604030504040204" pitchFamily="34" charset="0"/>
                <a:cs typeface="Tahoma" panose="020B0604030504040204" pitchFamily="34" charset="0"/>
              </a:rPr>
              <a:t>Çalışma </a:t>
            </a:r>
            <a:r>
              <a:rPr lang="tr-TR" sz="1600" dirty="0" err="1">
                <a:latin typeface="Tahoma" panose="020B0604030504040204" pitchFamily="34" charset="0"/>
                <a:ea typeface="Tahoma" panose="020B0604030504040204" pitchFamily="34" charset="0"/>
                <a:cs typeface="Tahoma" panose="020B0604030504040204" pitchFamily="34" charset="0"/>
              </a:rPr>
              <a:t>Torku</a:t>
            </a:r>
            <a:r>
              <a:rPr lang="tr-TR" sz="1600" dirty="0">
                <a:latin typeface="Tahoma" panose="020B0604030504040204" pitchFamily="34" charset="0"/>
                <a:ea typeface="Tahoma" panose="020B0604030504040204" pitchFamily="34" charset="0"/>
                <a:cs typeface="Tahoma" panose="020B0604030504040204" pitchFamily="34" charset="0"/>
              </a:rPr>
              <a:t>(40000 çevrim)	</a:t>
            </a:r>
            <a:r>
              <a:rPr lang="tr-TR" sz="1600" dirty="0" smtClean="0">
                <a:latin typeface="Tahoma" panose="020B0604030504040204" pitchFamily="34" charset="0"/>
                <a:ea typeface="Tahoma" panose="020B0604030504040204" pitchFamily="34" charset="0"/>
                <a:cs typeface="Tahoma" panose="020B0604030504040204" pitchFamily="34" charset="0"/>
              </a:rPr>
              <a:t>	:</a:t>
            </a:r>
            <a:r>
              <a:rPr lang="tr-TR" sz="1600" dirty="0">
                <a:latin typeface="Tahoma" panose="020B0604030504040204" pitchFamily="34" charset="0"/>
                <a:ea typeface="Tahoma" panose="020B0604030504040204" pitchFamily="34" charset="0"/>
                <a:cs typeface="Tahoma" panose="020B0604030504040204" pitchFamily="34" charset="0"/>
              </a:rPr>
              <a:t>0,2 </a:t>
            </a:r>
            <a:r>
              <a:rPr lang="tr-TR" sz="1600" dirty="0" smtClean="0">
                <a:latin typeface="Tahoma" panose="020B0604030504040204" pitchFamily="34" charset="0"/>
                <a:ea typeface="Tahoma" panose="020B0604030504040204" pitchFamily="34" charset="0"/>
                <a:cs typeface="Tahoma" panose="020B0604030504040204" pitchFamily="34" charset="0"/>
              </a:rPr>
              <a:t>N/m</a:t>
            </a:r>
            <a:r>
              <a:rPr lang="tr-TR" sz="1600" dirty="0">
                <a:latin typeface="Tahoma" panose="020B0604030504040204" pitchFamily="34" charset="0"/>
                <a:ea typeface="Tahoma" panose="020B0604030504040204" pitchFamily="34" charset="0"/>
                <a:cs typeface="Tahoma" panose="020B0604030504040204" pitchFamily="34" charset="0"/>
              </a:rPr>
              <a:t>	</a:t>
            </a:r>
            <a:endParaRPr lang="tr-TR" sz="1600" dirty="0" smtClean="0">
              <a:latin typeface="Tahoma" panose="020B0604030504040204" pitchFamily="34" charset="0"/>
              <a:ea typeface="Tahoma" panose="020B0604030504040204" pitchFamily="34" charset="0"/>
              <a:cs typeface="Tahoma" panose="020B0604030504040204" pitchFamily="34" charset="0"/>
            </a:endParaRPr>
          </a:p>
          <a:p>
            <a:r>
              <a:rPr lang="tr-TR" sz="1600" dirty="0">
                <a:latin typeface="Tahoma" panose="020B0604030504040204" pitchFamily="34" charset="0"/>
                <a:ea typeface="Tahoma" panose="020B0604030504040204" pitchFamily="34" charset="0"/>
                <a:cs typeface="Tahoma" panose="020B0604030504040204" pitchFamily="34" charset="0"/>
              </a:rPr>
              <a:t>Kontrol basıncı				:</a:t>
            </a:r>
            <a:r>
              <a:rPr lang="tr-TR" sz="1600" dirty="0" err="1">
                <a:latin typeface="Tahoma" panose="020B0604030504040204" pitchFamily="34" charset="0"/>
                <a:ea typeface="Tahoma" panose="020B0604030504040204" pitchFamily="34" charset="0"/>
                <a:cs typeface="Tahoma" panose="020B0604030504040204" pitchFamily="34" charset="0"/>
              </a:rPr>
              <a:t>max</a:t>
            </a:r>
            <a:r>
              <a:rPr lang="tr-TR" sz="1600" dirty="0">
                <a:latin typeface="Tahoma" panose="020B0604030504040204" pitchFamily="34" charset="0"/>
                <a:ea typeface="Tahoma" panose="020B0604030504040204" pitchFamily="34" charset="0"/>
                <a:cs typeface="Tahoma" panose="020B0604030504040204" pitchFamily="34" charset="0"/>
              </a:rPr>
              <a:t>. 150 </a:t>
            </a:r>
            <a:r>
              <a:rPr lang="tr-TR" sz="1600" dirty="0" err="1">
                <a:latin typeface="Tahoma" panose="020B0604030504040204" pitchFamily="34" charset="0"/>
                <a:ea typeface="Tahoma" panose="020B0604030504040204" pitchFamily="34" charset="0"/>
                <a:cs typeface="Tahoma" panose="020B0604030504040204" pitchFamily="34" charset="0"/>
              </a:rPr>
              <a:t>mbar</a:t>
            </a:r>
            <a:endParaRPr lang="tr-TR" sz="1600" dirty="0">
              <a:latin typeface="Tahoma" panose="020B0604030504040204" pitchFamily="34" charset="0"/>
              <a:ea typeface="Tahoma" panose="020B0604030504040204" pitchFamily="34" charset="0"/>
              <a:cs typeface="Tahoma" panose="020B0604030504040204" pitchFamily="34" charset="0"/>
            </a:endParaRPr>
          </a:p>
          <a:p>
            <a:r>
              <a:rPr lang="tr-TR" sz="1600" dirty="0" smtClean="0">
                <a:latin typeface="Tahoma" panose="020B0604030504040204" pitchFamily="34" charset="0"/>
                <a:ea typeface="Tahoma" panose="020B0604030504040204" pitchFamily="34" charset="0"/>
                <a:cs typeface="Tahoma" panose="020B0604030504040204" pitchFamily="34" charset="0"/>
              </a:rPr>
              <a:t>Çalışma </a:t>
            </a:r>
            <a:r>
              <a:rPr lang="tr-TR" sz="1600" dirty="0">
                <a:latin typeface="Tahoma" panose="020B0604030504040204" pitchFamily="34" charset="0"/>
                <a:ea typeface="Tahoma" panose="020B0604030504040204" pitchFamily="34" charset="0"/>
                <a:cs typeface="Tahoma" panose="020B0604030504040204" pitchFamily="34" charset="0"/>
              </a:rPr>
              <a:t>basıncı				</a:t>
            </a:r>
            <a:r>
              <a:rPr lang="tr-TR" sz="1600" dirty="0" smtClean="0">
                <a:latin typeface="Tahoma" panose="020B0604030504040204" pitchFamily="34" charset="0"/>
                <a:ea typeface="Tahoma" panose="020B0604030504040204" pitchFamily="34" charset="0"/>
                <a:cs typeface="Tahoma" panose="020B0604030504040204" pitchFamily="34" charset="0"/>
              </a:rPr>
              <a:t>:</a:t>
            </a:r>
            <a:r>
              <a:rPr lang="tr-TR" sz="1600" dirty="0" err="1">
                <a:latin typeface="Tahoma" panose="020B0604030504040204" pitchFamily="34" charset="0"/>
                <a:ea typeface="Tahoma" panose="020B0604030504040204" pitchFamily="34" charset="0"/>
                <a:cs typeface="Tahoma" panose="020B0604030504040204" pitchFamily="34" charset="0"/>
              </a:rPr>
              <a:t>max</a:t>
            </a:r>
            <a:r>
              <a:rPr lang="tr-TR" sz="1600" dirty="0">
                <a:latin typeface="Tahoma" panose="020B0604030504040204" pitchFamily="34" charset="0"/>
                <a:ea typeface="Tahoma" panose="020B0604030504040204" pitchFamily="34" charset="0"/>
                <a:cs typeface="Tahoma" panose="020B0604030504040204" pitchFamily="34" charset="0"/>
              </a:rPr>
              <a:t>. 65 </a:t>
            </a:r>
            <a:r>
              <a:rPr lang="tr-TR" sz="1600" dirty="0" err="1">
                <a:latin typeface="Tahoma" panose="020B0604030504040204" pitchFamily="34" charset="0"/>
                <a:ea typeface="Tahoma" panose="020B0604030504040204" pitchFamily="34" charset="0"/>
                <a:cs typeface="Tahoma" panose="020B0604030504040204" pitchFamily="34" charset="0"/>
              </a:rPr>
              <a:t>mbar</a:t>
            </a:r>
            <a:endParaRPr lang="tr-TR" sz="1600" dirty="0">
              <a:latin typeface="Tahoma" panose="020B0604030504040204" pitchFamily="34" charset="0"/>
              <a:ea typeface="Tahoma" panose="020B0604030504040204" pitchFamily="34" charset="0"/>
              <a:cs typeface="Tahoma" panose="020B0604030504040204" pitchFamily="34" charset="0"/>
            </a:endParaRPr>
          </a:p>
          <a:p>
            <a:r>
              <a:rPr lang="tr-TR" sz="1600" dirty="0" smtClean="0">
                <a:latin typeface="Tahoma" panose="020B0604030504040204" pitchFamily="34" charset="0"/>
                <a:ea typeface="Tahoma" panose="020B0604030504040204" pitchFamily="34" charset="0"/>
                <a:cs typeface="Tahoma" panose="020B0604030504040204" pitchFamily="34" charset="0"/>
              </a:rPr>
              <a:t>Giriş-çıkış </a:t>
            </a:r>
            <a:r>
              <a:rPr lang="tr-TR" sz="1600" dirty="0">
                <a:latin typeface="Tahoma" panose="020B0604030504040204" pitchFamily="34" charset="0"/>
                <a:ea typeface="Tahoma" panose="020B0604030504040204" pitchFamily="34" charset="0"/>
                <a:cs typeface="Tahoma" panose="020B0604030504040204" pitchFamily="34" charset="0"/>
              </a:rPr>
              <a:t>kaçak debisi(Çevrim testi sonunda)	</a:t>
            </a:r>
            <a:r>
              <a:rPr lang="tr-TR" sz="1600" dirty="0" smtClean="0">
                <a:latin typeface="Tahoma" panose="020B0604030504040204" pitchFamily="34" charset="0"/>
                <a:ea typeface="Tahoma" panose="020B0604030504040204" pitchFamily="34" charset="0"/>
                <a:cs typeface="Tahoma" panose="020B0604030504040204" pitchFamily="34" charset="0"/>
              </a:rPr>
              <a:t>:</a:t>
            </a:r>
            <a:r>
              <a:rPr lang="tr-TR" sz="1600" dirty="0">
                <a:latin typeface="Tahoma" panose="020B0604030504040204" pitchFamily="34" charset="0"/>
                <a:ea typeface="Tahoma" panose="020B0604030504040204" pitchFamily="34" charset="0"/>
                <a:cs typeface="Tahoma" panose="020B0604030504040204" pitchFamily="34" charset="0"/>
              </a:rPr>
              <a:t>20 cm</a:t>
            </a:r>
            <a:r>
              <a:rPr lang="tr-TR" sz="1600" baseline="30000" dirty="0">
                <a:latin typeface="Tahoma" panose="020B0604030504040204" pitchFamily="34" charset="0"/>
                <a:ea typeface="Tahoma" panose="020B0604030504040204" pitchFamily="34" charset="0"/>
                <a:cs typeface="Tahoma" panose="020B0604030504040204" pitchFamily="34" charset="0"/>
              </a:rPr>
              <a:t>3</a:t>
            </a:r>
            <a:r>
              <a:rPr lang="tr-TR" sz="1600" dirty="0">
                <a:latin typeface="Tahoma" panose="020B0604030504040204" pitchFamily="34" charset="0"/>
                <a:ea typeface="Tahoma" panose="020B0604030504040204" pitchFamily="34" charset="0"/>
                <a:cs typeface="Tahoma" panose="020B0604030504040204" pitchFamily="34" charset="0"/>
              </a:rPr>
              <a:t>/h</a:t>
            </a:r>
          </a:p>
          <a:p>
            <a:r>
              <a:rPr lang="tr-TR" sz="1600" dirty="0" smtClean="0">
                <a:latin typeface="Tahoma" panose="020B0604030504040204" pitchFamily="34" charset="0"/>
                <a:ea typeface="Tahoma" panose="020B0604030504040204" pitchFamily="34" charset="0"/>
                <a:cs typeface="Tahoma" panose="020B0604030504040204" pitchFamily="34" charset="0"/>
              </a:rPr>
              <a:t>Test </a:t>
            </a:r>
            <a:r>
              <a:rPr lang="tr-TR" sz="1600" dirty="0">
                <a:latin typeface="Tahoma" panose="020B0604030504040204" pitchFamily="34" charset="0"/>
                <a:ea typeface="Tahoma" panose="020B0604030504040204" pitchFamily="34" charset="0"/>
                <a:cs typeface="Tahoma" panose="020B0604030504040204" pitchFamily="34" charset="0"/>
              </a:rPr>
              <a:t>Basıncı(hava ile)			</a:t>
            </a:r>
            <a:r>
              <a:rPr lang="tr-TR" sz="1600" dirty="0" smtClean="0">
                <a:latin typeface="Tahoma" panose="020B0604030504040204" pitchFamily="34" charset="0"/>
                <a:ea typeface="Tahoma" panose="020B0604030504040204" pitchFamily="34" charset="0"/>
                <a:cs typeface="Tahoma" panose="020B0604030504040204" pitchFamily="34" charset="0"/>
              </a:rPr>
              <a:t>:</a:t>
            </a:r>
            <a:r>
              <a:rPr lang="tr-TR" sz="1600" dirty="0">
                <a:latin typeface="Tahoma" panose="020B0604030504040204" pitchFamily="34" charset="0"/>
                <a:ea typeface="Tahoma" panose="020B0604030504040204" pitchFamily="34" charset="0"/>
                <a:cs typeface="Tahoma" panose="020B0604030504040204" pitchFamily="34" charset="0"/>
              </a:rPr>
              <a:t>20 </a:t>
            </a:r>
            <a:r>
              <a:rPr lang="tr-TR" sz="1600" dirty="0" err="1">
                <a:latin typeface="Tahoma" panose="020B0604030504040204" pitchFamily="34" charset="0"/>
                <a:ea typeface="Tahoma" panose="020B0604030504040204" pitchFamily="34" charset="0"/>
                <a:cs typeface="Tahoma" panose="020B0604030504040204" pitchFamily="34" charset="0"/>
              </a:rPr>
              <a:t>mbar</a:t>
            </a:r>
            <a:r>
              <a:rPr lang="tr-TR" sz="1600" dirty="0">
                <a:latin typeface="Tahoma" panose="020B0604030504040204" pitchFamily="34" charset="0"/>
                <a:ea typeface="Tahoma" panose="020B0604030504040204" pitchFamily="34" charset="0"/>
                <a:cs typeface="Tahoma" panose="020B0604030504040204" pitchFamily="34" charset="0"/>
              </a:rPr>
              <a:t>	</a:t>
            </a: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1828800" lvl="4"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3"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7</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14318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316" y="3635868"/>
            <a:ext cx="2615231" cy="2664526"/>
          </a:xfrm>
          <a:prstGeom prst="rect">
            <a:avLst/>
          </a:prstGeom>
        </p:spPr>
      </p:pic>
      <p:sp>
        <p:nvSpPr>
          <p:cNvPr id="3" name="Content Placeholder 2"/>
          <p:cNvSpPr>
            <a:spLocks noGrp="1"/>
          </p:cNvSpPr>
          <p:nvPr>
            <p:ph idx="1"/>
          </p:nvPr>
        </p:nvSpPr>
        <p:spPr>
          <a:xfrm>
            <a:off x="198914" y="1654668"/>
            <a:ext cx="8746172" cy="3962400"/>
          </a:xfrm>
        </p:spPr>
        <p:txBody>
          <a:bodyPr>
            <a:normAutofit/>
          </a:bodyPr>
          <a:lstStyle/>
          <a:p>
            <a:pPr marL="0" indent="0">
              <a:buNone/>
            </a:pP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smtClean="0">
                <a:latin typeface="Tahoma" panose="020B0604030504040204" pitchFamily="34" charset="0"/>
                <a:ea typeface="Tahoma" panose="020B0604030504040204" pitchFamily="34" charset="0"/>
                <a:cs typeface="Tahoma" panose="020B0604030504040204" pitchFamily="34" charset="0"/>
              </a:rPr>
              <a:t>Gaz </a:t>
            </a:r>
            <a:r>
              <a:rPr lang="tr-TR" sz="1600" dirty="0">
                <a:latin typeface="Tahoma" panose="020B0604030504040204" pitchFamily="34" charset="0"/>
                <a:ea typeface="Tahoma" panose="020B0604030504040204" pitchFamily="34" charset="0"/>
                <a:cs typeface="Tahoma" panose="020B0604030504040204" pitchFamily="34" charset="0"/>
              </a:rPr>
              <a:t>musluğunun ana gaz borusuna montajı, dağıtım borusu montajı ve </a:t>
            </a:r>
            <a:r>
              <a:rPr lang="tr-TR" sz="1600" dirty="0" err="1">
                <a:latin typeface="Tahoma" panose="020B0604030504040204" pitchFamily="34" charset="0"/>
                <a:ea typeface="Tahoma" panose="020B0604030504040204" pitchFamily="34" charset="0"/>
                <a:cs typeface="Tahoma" panose="020B0604030504040204" pitchFamily="34" charset="0"/>
              </a:rPr>
              <a:t>termokupl</a:t>
            </a:r>
            <a:r>
              <a:rPr lang="tr-TR" sz="1600" dirty="0">
                <a:latin typeface="Tahoma" panose="020B0604030504040204" pitchFamily="34" charset="0"/>
                <a:ea typeface="Tahoma" panose="020B0604030504040204" pitchFamily="34" charset="0"/>
                <a:cs typeface="Tahoma" panose="020B0604030504040204" pitchFamily="34" charset="0"/>
              </a:rPr>
              <a:t> bağlantısı aşağıdaki talimatlara göre yapılması gerekmektedir</a:t>
            </a:r>
            <a:r>
              <a:rPr lang="tr-TR" sz="1600" dirty="0" smtClean="0">
                <a:latin typeface="Tahoma" panose="020B0604030504040204" pitchFamily="34" charset="0"/>
                <a:ea typeface="Tahoma" panose="020B0604030504040204" pitchFamily="34" charset="0"/>
                <a:cs typeface="Tahoma" panose="020B0604030504040204" pitchFamily="34" charset="0"/>
              </a:rPr>
              <a:t>.</a:t>
            </a: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16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Ø"/>
            </a:pPr>
            <a:r>
              <a:rPr lang="tr-TR" sz="1600" dirty="0">
                <a:latin typeface="Tahoma" panose="020B0604030504040204" pitchFamily="34" charset="0"/>
                <a:ea typeface="Tahoma" panose="020B0604030504040204" pitchFamily="34" charset="0"/>
                <a:cs typeface="Tahoma" panose="020B0604030504040204" pitchFamily="34" charset="0"/>
              </a:rPr>
              <a:t>Gaz musluğu, gövdeye zarar vermeyecek bir fikstüre oturtulmalıdır. Uygun olmayan fikstür kullanımında gaz musluğu deforme olacak ve gaz kaçakları </a:t>
            </a:r>
            <a:r>
              <a:rPr lang="tr-TR" sz="1600" dirty="0" smtClean="0">
                <a:latin typeface="Tahoma" panose="020B0604030504040204" pitchFamily="34" charset="0"/>
                <a:ea typeface="Tahoma" panose="020B0604030504040204" pitchFamily="34" charset="0"/>
                <a:cs typeface="Tahoma" panose="020B0604030504040204" pitchFamily="34" charset="0"/>
              </a:rPr>
              <a:t>oluşacaktır.</a:t>
            </a:r>
            <a:endParaRPr lang="tr-TR" sz="16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4"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9" name="TextBox 8"/>
          <p:cNvSpPr txBox="1"/>
          <p:nvPr/>
        </p:nvSpPr>
        <p:spPr>
          <a:xfrm>
            <a:off x="0" y="982734"/>
            <a:ext cx="9144000" cy="584775"/>
          </a:xfrm>
          <a:prstGeom prst="rect">
            <a:avLst/>
          </a:prstGeom>
          <a:noFill/>
        </p:spPr>
        <p:txBody>
          <a:bodyPr wrap="square" rtlCol="0">
            <a:spAutoFit/>
          </a:bodyPr>
          <a:lstStyle/>
          <a:p>
            <a:r>
              <a:rPr lang="tr-TR" sz="3200" dirty="0">
                <a:solidFill>
                  <a:srgbClr val="01BCFF"/>
                </a:solidFill>
                <a:latin typeface="Tahoma" panose="020B0604030504040204" pitchFamily="34" charset="0"/>
                <a:ea typeface="Tahoma" panose="020B0604030504040204" pitchFamily="34" charset="0"/>
                <a:cs typeface="Tahoma" panose="020B0604030504040204" pitchFamily="34" charset="0"/>
              </a:rPr>
              <a:t>4</a:t>
            </a:r>
            <a:r>
              <a:rPr lang="tr-TR" sz="3200" dirty="0" smtClean="0">
                <a:solidFill>
                  <a:srgbClr val="01BCFF"/>
                </a:solidFill>
                <a:latin typeface="Tahoma" panose="020B0604030504040204" pitchFamily="34" charset="0"/>
                <a:ea typeface="Tahoma" panose="020B0604030504040204" pitchFamily="34" charset="0"/>
                <a:cs typeface="Tahoma" panose="020B0604030504040204" pitchFamily="34" charset="0"/>
              </a:rPr>
              <a:t>- Ürün Montajı </a:t>
            </a:r>
            <a:endParaRPr lang="tr-TR" sz="3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8</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Satır Belirtme Çizgisi 1 15"/>
          <p:cNvSpPr/>
          <p:nvPr/>
        </p:nvSpPr>
        <p:spPr>
          <a:xfrm>
            <a:off x="3581400" y="4301705"/>
            <a:ext cx="1447800" cy="457200"/>
          </a:xfrm>
          <a:prstGeom prst="borderCallout1">
            <a:avLst>
              <a:gd name="adj1" fmla="val 46201"/>
              <a:gd name="adj2" fmla="val 1574"/>
              <a:gd name="adj3" fmla="val 108579"/>
              <a:gd name="adj4" fmla="val -97776"/>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Gaz Musluğu</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Satır Belirtme Çizgisi 1 16"/>
          <p:cNvSpPr/>
          <p:nvPr/>
        </p:nvSpPr>
        <p:spPr>
          <a:xfrm>
            <a:off x="3198180" y="5475627"/>
            <a:ext cx="1447800" cy="457200"/>
          </a:xfrm>
          <a:prstGeom prst="borderCallout1">
            <a:avLst>
              <a:gd name="adj1" fmla="val 46201"/>
              <a:gd name="adj2" fmla="val 1574"/>
              <a:gd name="adj3" fmla="val 51716"/>
              <a:gd name="adj4" fmla="val -61863"/>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Fisktür</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8"/>
          <p:cNvSpPr txBox="1"/>
          <p:nvPr/>
        </p:nvSpPr>
        <p:spPr>
          <a:xfrm>
            <a:off x="198914" y="2498889"/>
            <a:ext cx="9144000" cy="477054"/>
          </a:xfrm>
          <a:prstGeom prst="rect">
            <a:avLst/>
          </a:prstGeom>
          <a:noFill/>
        </p:spPr>
        <p:txBody>
          <a:bodyPr wrap="square" rtlCol="0">
            <a:spAutoFit/>
          </a:bodyPr>
          <a:lstStyle/>
          <a:p>
            <a:r>
              <a:rPr lang="tr-TR" sz="2500" dirty="0" smtClean="0">
                <a:solidFill>
                  <a:srgbClr val="01BCFF"/>
                </a:solidFill>
                <a:latin typeface="Tahoma" panose="020B0604030504040204" pitchFamily="34" charset="0"/>
                <a:ea typeface="Tahoma" panose="020B0604030504040204" pitchFamily="34" charset="0"/>
                <a:cs typeface="Tahoma" panose="020B0604030504040204" pitchFamily="34" charset="0"/>
              </a:rPr>
              <a:t>4.1- Ana Gaz Dağıtım Borusu Montajı </a:t>
            </a:r>
            <a:endParaRPr lang="tr-TR" sz="25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76978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1574610"/>
            <a:ext cx="3928793" cy="3200400"/>
          </a:xfrm>
          <a:prstGeom prst="rect">
            <a:avLst/>
          </a:prstGeom>
        </p:spPr>
      </p:pic>
      <p:sp>
        <p:nvSpPr>
          <p:cNvPr id="3" name="Content Placeholder 2"/>
          <p:cNvSpPr>
            <a:spLocks noGrp="1"/>
          </p:cNvSpPr>
          <p:nvPr>
            <p:ph idx="1"/>
          </p:nvPr>
        </p:nvSpPr>
        <p:spPr>
          <a:xfrm>
            <a:off x="152400" y="1143000"/>
            <a:ext cx="8746172" cy="3962400"/>
          </a:xfrm>
        </p:spPr>
        <p:txBody>
          <a:bodyPr>
            <a:normAutofit/>
          </a:bodyPr>
          <a:lstStyle/>
          <a:p>
            <a:pPr marL="285750" indent="-285750">
              <a:buFont typeface="Wingdings" panose="05000000000000000000" pitchFamily="2" charset="2"/>
              <a:buChar char="Ø"/>
            </a:pPr>
            <a:r>
              <a:rPr lang="tr-TR" sz="1600" dirty="0">
                <a:latin typeface="Tahoma" panose="020B0604030504040204" pitchFamily="34" charset="0"/>
                <a:ea typeface="Tahoma" panose="020B0604030504040204" pitchFamily="34" charset="0"/>
                <a:cs typeface="Tahoma" panose="020B0604030504040204" pitchFamily="34" charset="0"/>
              </a:rPr>
              <a:t>Fikstür yardımı ile </a:t>
            </a:r>
            <a:r>
              <a:rPr lang="tr-TR" sz="1600" dirty="0" err="1">
                <a:latin typeface="Tahoma" panose="020B0604030504040204" pitchFamily="34" charset="0"/>
                <a:ea typeface="Tahoma" panose="020B0604030504040204" pitchFamily="34" charset="0"/>
                <a:cs typeface="Tahoma" panose="020B0604030504040204" pitchFamily="34" charset="0"/>
              </a:rPr>
              <a:t>flanş</a:t>
            </a:r>
            <a:r>
              <a:rPr lang="tr-TR" sz="1600" dirty="0">
                <a:latin typeface="Tahoma" panose="020B0604030504040204" pitchFamily="34" charset="0"/>
                <a:ea typeface="Tahoma" panose="020B0604030504040204" pitchFamily="34" charset="0"/>
                <a:cs typeface="Tahoma" panose="020B0604030504040204" pitchFamily="34" charset="0"/>
              </a:rPr>
              <a:t> ve vida montajı gerçekleştirilmeli. Vida sıkma </a:t>
            </a:r>
            <a:r>
              <a:rPr lang="tr-TR" sz="1600" dirty="0" err="1">
                <a:latin typeface="Tahoma" panose="020B0604030504040204" pitchFamily="34" charset="0"/>
                <a:ea typeface="Tahoma" panose="020B0604030504040204" pitchFamily="34" charset="0"/>
                <a:cs typeface="Tahoma" panose="020B0604030504040204" pitchFamily="34" charset="0"/>
              </a:rPr>
              <a:t>torku</a:t>
            </a:r>
            <a:r>
              <a:rPr lang="tr-TR" sz="1600" dirty="0">
                <a:latin typeface="Tahoma" panose="020B0604030504040204" pitchFamily="34" charset="0"/>
                <a:ea typeface="Tahoma" panose="020B0604030504040204" pitchFamily="34" charset="0"/>
                <a:cs typeface="Tahoma" panose="020B0604030504040204" pitchFamily="34" charset="0"/>
              </a:rPr>
              <a:t> </a:t>
            </a:r>
            <a:r>
              <a:rPr lang="tr-TR" sz="1600" dirty="0" err="1">
                <a:latin typeface="Tahoma" panose="020B0604030504040204" pitchFamily="34" charset="0"/>
                <a:ea typeface="Tahoma" panose="020B0604030504040204" pitchFamily="34" charset="0"/>
                <a:cs typeface="Tahoma" panose="020B0604030504040204" pitchFamily="34" charset="0"/>
              </a:rPr>
              <a:t>maks</a:t>
            </a:r>
            <a:r>
              <a:rPr lang="tr-TR" sz="1600" dirty="0">
                <a:latin typeface="Tahoma" panose="020B0604030504040204" pitchFamily="34" charset="0"/>
                <a:ea typeface="Tahoma" panose="020B0604030504040204" pitchFamily="34" charset="0"/>
                <a:cs typeface="Tahoma" panose="020B0604030504040204" pitchFamily="34" charset="0"/>
              </a:rPr>
              <a:t>. 2Nm’dir.</a:t>
            </a:r>
          </a:p>
        </p:txBody>
      </p:sp>
      <p:sp>
        <p:nvSpPr>
          <p:cNvPr id="6" name="Rectangle 5"/>
          <p:cNvSpPr/>
          <p:nvPr/>
        </p:nvSpPr>
        <p:spPr>
          <a:xfrm flipV="1">
            <a:off x="0" y="838200"/>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p:cNvPicPr>
            <a:picLocks noChangeAspect="1" noChangeArrowheads="1"/>
          </p:cNvPicPr>
          <p:nvPr/>
        </p:nvPicPr>
        <p:blipFill>
          <a:blip r:embed="rId4" cstate="print"/>
          <a:srcRect l="16875" t="55556" r="66250" b="32222"/>
          <a:stretch>
            <a:fillRect/>
          </a:stretch>
        </p:blipFill>
        <p:spPr bwMode="auto">
          <a:xfrm>
            <a:off x="7086600" y="0"/>
            <a:ext cx="2057400" cy="8382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r>
              <a:rPr lang="tr-TR" dirty="0" smtClean="0"/>
              <a:t>Slide No:</a:t>
            </a:r>
            <a:fld id="{B6F15528-21DE-4FAA-801E-634DDDAF4B2B}" type="slidenum">
              <a:rPr lang="en-US" smtClean="0"/>
              <a:pPr/>
              <a:t>9</a:t>
            </a:fld>
            <a:endParaRPr lang="en-US" dirty="0"/>
          </a:p>
        </p:txBody>
      </p:sp>
      <p:sp>
        <p:nvSpPr>
          <p:cNvPr id="12" name="Footer Placeholder 7"/>
          <p:cNvSpPr txBox="1">
            <a:spLocks/>
          </p:cNvSpPr>
          <p:nvPr/>
        </p:nvSpPr>
        <p:spPr>
          <a:xfrm>
            <a:off x="0" y="6324600"/>
            <a:ext cx="2895600" cy="365125"/>
          </a:xfrm>
          <a:prstGeom prst="rect">
            <a:avLst/>
          </a:prstGeom>
        </p:spPr>
        <p:txBody>
          <a:bodyPr vert="horz" lIns="91440" tIns="45720" rIns="91440" bIns="4572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rPr>
              <a:t>Turas Gaz Armatürleri A.Ş</a:t>
            </a:r>
            <a:endParaRPr kumimoji="0" lang="en-US" sz="1200" b="0" i="0" u="none" strike="noStrike" kern="1200" cap="none" spc="0" normalizeH="0" baseline="0" noProof="0" dirty="0">
              <a:ln>
                <a:noFill/>
              </a:ln>
              <a:solidFill>
                <a:schemeClr val="tx1">
                  <a:tint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flipV="1">
            <a:off x="0" y="6355081"/>
            <a:ext cx="9144000" cy="45719"/>
          </a:xfrm>
          <a:prstGeom prst="rect">
            <a:avLst/>
          </a:prstGeom>
          <a:solidFill>
            <a:srgbClr val="09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Satır Belirtme Çizgisi 1 15"/>
          <p:cNvSpPr/>
          <p:nvPr/>
        </p:nvSpPr>
        <p:spPr>
          <a:xfrm>
            <a:off x="800100" y="2209800"/>
            <a:ext cx="1447800" cy="457200"/>
          </a:xfrm>
          <a:prstGeom prst="borderCallout1">
            <a:avLst>
              <a:gd name="adj1" fmla="val 49186"/>
              <a:gd name="adj2" fmla="val 101025"/>
              <a:gd name="adj3" fmla="val -33450"/>
              <a:gd name="adj4" fmla="val 236829"/>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Flanş</a:t>
            </a:r>
            <a:r>
              <a:rPr lang="tr-T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 Vidası</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Satır Belirtme Çizgisi 1 16"/>
          <p:cNvSpPr/>
          <p:nvPr/>
        </p:nvSpPr>
        <p:spPr>
          <a:xfrm>
            <a:off x="6057900" y="2286000"/>
            <a:ext cx="1447800" cy="457200"/>
          </a:xfrm>
          <a:prstGeom prst="borderCallout1">
            <a:avLst>
              <a:gd name="adj1" fmla="val 46201"/>
              <a:gd name="adj2" fmla="val 1574"/>
              <a:gd name="adj3" fmla="val 12910"/>
              <a:gd name="adj4" fmla="val -96270"/>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Flanş</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8" name="Satır Belirtme Çizgisi 1 17"/>
          <p:cNvSpPr/>
          <p:nvPr/>
        </p:nvSpPr>
        <p:spPr>
          <a:xfrm>
            <a:off x="873213" y="4749420"/>
            <a:ext cx="1447800" cy="457200"/>
          </a:xfrm>
          <a:prstGeom prst="borderCallout1">
            <a:avLst>
              <a:gd name="adj1" fmla="val -241859"/>
              <a:gd name="adj2" fmla="val 159468"/>
              <a:gd name="adj3" fmla="val 56194"/>
              <a:gd name="adj4" fmla="val 97917"/>
            </a:avLst>
          </a:prstGeom>
          <a:ln>
            <a:solidFill>
              <a:srgbClr val="01BC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Ana gaz dağıtım borusu</a:t>
            </a:r>
            <a:endParaRPr lang="tr-T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 name="Patlama 2 1"/>
          <p:cNvSpPr/>
          <p:nvPr/>
        </p:nvSpPr>
        <p:spPr>
          <a:xfrm>
            <a:off x="6781800" y="4608829"/>
            <a:ext cx="2022793" cy="1554481"/>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200" dirty="0" err="1" smtClean="0">
                <a:latin typeface="Tahoma" panose="020B0604030504040204" pitchFamily="34" charset="0"/>
                <a:ea typeface="Tahoma" panose="020B0604030504040204" pitchFamily="34" charset="0"/>
                <a:cs typeface="Tahoma" panose="020B0604030504040204" pitchFamily="34" charset="0"/>
              </a:rPr>
              <a:t>Tork</a:t>
            </a:r>
            <a:r>
              <a:rPr lang="tr-TR" sz="1200" dirty="0" smtClean="0">
                <a:latin typeface="Tahoma" panose="020B0604030504040204" pitchFamily="34" charset="0"/>
                <a:ea typeface="Tahoma" panose="020B0604030504040204" pitchFamily="34" charset="0"/>
                <a:cs typeface="Tahoma" panose="020B0604030504040204" pitchFamily="34" charset="0"/>
              </a:rPr>
              <a:t> </a:t>
            </a:r>
            <a:r>
              <a:rPr lang="tr-TR" sz="1200" dirty="0" err="1" smtClean="0">
                <a:latin typeface="Tahoma" panose="020B0604030504040204" pitchFamily="34" charset="0"/>
                <a:ea typeface="Tahoma" panose="020B0604030504040204" pitchFamily="34" charset="0"/>
                <a:cs typeface="Tahoma" panose="020B0604030504040204" pitchFamily="34" charset="0"/>
              </a:rPr>
              <a:t>max</a:t>
            </a:r>
            <a:r>
              <a:rPr lang="tr-TR" sz="1200" dirty="0" smtClean="0">
                <a:latin typeface="Tahoma" panose="020B0604030504040204" pitchFamily="34" charset="0"/>
                <a:ea typeface="Tahoma" panose="020B0604030504040204" pitchFamily="34" charset="0"/>
                <a:cs typeface="Tahoma" panose="020B0604030504040204" pitchFamily="34" charset="0"/>
              </a:rPr>
              <a:t>. 2 N/m</a:t>
            </a:r>
            <a:endParaRPr lang="tr-TR"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7039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1326</TotalTime>
  <Words>1279</Words>
  <Application>Microsoft Office PowerPoint</Application>
  <PresentationFormat>Ekran Gösterisi (4:3)</PresentationFormat>
  <Paragraphs>278</Paragraphs>
  <Slides>19</Slides>
  <Notes>18</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19</vt:i4>
      </vt:variant>
    </vt:vector>
  </HeadingPairs>
  <TitlesOfParts>
    <vt:vector size="24" baseType="lpstr">
      <vt:lpstr>Arial</vt:lpstr>
      <vt:lpstr>Calibri</vt:lpstr>
      <vt:lpstr>Tahoma</vt:lpstr>
      <vt:lpstr>Wingdings</vt:lpstr>
      <vt:lpstr>Office Theme</vt:lpstr>
      <vt:lpstr>Kullanma Kılavuzu Termostatlar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Sunum Başlığı (İlgili Departman)</dc:title>
  <dc:creator>Aykut Can Yıldız</dc:creator>
  <cp:lastModifiedBy>Ercan Ersoy</cp:lastModifiedBy>
  <cp:revision>176</cp:revision>
  <dcterms:created xsi:type="dcterms:W3CDTF">2006-08-16T00:00:00Z</dcterms:created>
  <dcterms:modified xsi:type="dcterms:W3CDTF">2023-10-30T05:07:56Z</dcterms:modified>
</cp:coreProperties>
</file>